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1"/>
    <p:sldMasterId id="2147483903" r:id="rId2"/>
  </p:sldMasterIdLst>
  <p:notesMasterIdLst>
    <p:notesMasterId r:id="rId74"/>
  </p:notesMasterIdLst>
  <p:handoutMasterIdLst>
    <p:handoutMasterId r:id="rId75"/>
  </p:handoutMasterIdLst>
  <p:sldIdLst>
    <p:sldId id="304" r:id="rId3"/>
    <p:sldId id="341" r:id="rId4"/>
    <p:sldId id="342" r:id="rId5"/>
    <p:sldId id="343" r:id="rId6"/>
    <p:sldId id="408" r:id="rId7"/>
    <p:sldId id="409" r:id="rId8"/>
    <p:sldId id="305" r:id="rId9"/>
    <p:sldId id="279" r:id="rId10"/>
    <p:sldId id="281" r:id="rId11"/>
    <p:sldId id="312" r:id="rId12"/>
    <p:sldId id="395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396" r:id="rId22"/>
    <p:sldId id="317" r:id="rId23"/>
    <p:sldId id="390" r:id="rId24"/>
    <p:sldId id="391" r:id="rId25"/>
    <p:sldId id="345" r:id="rId26"/>
    <p:sldId id="337" r:id="rId27"/>
    <p:sldId id="346" r:id="rId28"/>
    <p:sldId id="339" r:id="rId29"/>
    <p:sldId id="338" r:id="rId30"/>
    <p:sldId id="318" r:id="rId31"/>
    <p:sldId id="352" r:id="rId32"/>
    <p:sldId id="397" r:id="rId33"/>
    <p:sldId id="410" r:id="rId34"/>
    <p:sldId id="411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364" r:id="rId45"/>
    <p:sldId id="325" r:id="rId46"/>
    <p:sldId id="327" r:id="rId47"/>
    <p:sldId id="328" r:id="rId48"/>
    <p:sldId id="366" r:id="rId49"/>
    <p:sldId id="367" r:id="rId50"/>
    <p:sldId id="392" r:id="rId51"/>
    <p:sldId id="393" r:id="rId52"/>
    <p:sldId id="394" r:id="rId53"/>
    <p:sldId id="329" r:id="rId54"/>
    <p:sldId id="340" r:id="rId55"/>
    <p:sldId id="399" r:id="rId56"/>
    <p:sldId id="331" r:id="rId57"/>
    <p:sldId id="257" r:id="rId58"/>
    <p:sldId id="259" r:id="rId59"/>
    <p:sldId id="260" r:id="rId60"/>
    <p:sldId id="261" r:id="rId61"/>
    <p:sldId id="262" r:id="rId62"/>
    <p:sldId id="270" r:id="rId63"/>
    <p:sldId id="264" r:id="rId64"/>
    <p:sldId id="271" r:id="rId65"/>
    <p:sldId id="266" r:id="rId66"/>
    <p:sldId id="306" r:id="rId67"/>
    <p:sldId id="307" r:id="rId68"/>
    <p:sldId id="289" r:id="rId69"/>
    <p:sldId id="296" r:id="rId70"/>
    <p:sldId id="291" r:id="rId71"/>
    <p:sldId id="334" r:id="rId72"/>
    <p:sldId id="336" r:id="rId7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27" charset="0"/>
        <a:ea typeface="ＭＳ Ｐゴシック" pitchFamily="27" charset="-128"/>
        <a:cs typeface="ＭＳ Ｐゴシック" pitchFamily="27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3176" y="-2544"/>
      </p:cViewPr>
      <p:guideLst>
        <p:guide orient="horz" pos="1894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D725DD-C0B3-234C-81D0-66A46E0F2C80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0E0EB9-7A5C-F94C-8C4F-206ACAF258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83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8E089D-8036-694D-830B-DA29D05551EF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8CA9BD-017C-9245-873D-7B08430F64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75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ＭＳ Ｐゴシック" pitchFamily="-10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74D78B-EC4D-2D45-A5CF-62A07D449491}" type="slidenum">
              <a:rPr lang="en-US">
                <a:latin typeface="Times New Roman" pitchFamily="27" charset="0"/>
                <a:ea typeface="Arial" pitchFamily="27" charset="0"/>
                <a:cs typeface="Arial" pitchFamily="27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D83175-3418-6440-B1F6-38EF0EBAD93D}" type="slidenum">
              <a:rPr lang="en-US"/>
              <a:pPr/>
              <a:t>44</a:t>
            </a:fld>
            <a:endParaRPr 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B8429-D025-5E4C-BA90-FAB473688683}" type="slidenum">
              <a:rPr lang="en-US"/>
              <a:pPr/>
              <a:t>45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BE48D-14C8-0A47-A596-35176FDEEED9}" type="slidenum">
              <a:rPr lang="en-US"/>
              <a:pPr/>
              <a:t>46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03C8D1-77D9-8647-9196-7AF57BB30198}" type="slidenum">
              <a:rPr lang="en-US"/>
              <a:pPr/>
              <a:t>52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B814D-B2F5-7E4D-9348-54E91F60A6E7}" type="slidenum">
              <a:rPr lang="en-US"/>
              <a:pPr/>
              <a:t>53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Pedro: Doesn’t translate to not having to understand programming.</a:t>
            </a:r>
          </a:p>
          <a:p>
            <a:endParaRPr lang="en-US"/>
          </a:p>
          <a:p>
            <a:r>
              <a:rPr lang="en-US"/>
              <a:t>How about: </a:t>
            </a:r>
          </a:p>
          <a:p>
            <a:r>
              <a:rPr lang="en-US"/>
              <a:t>- Addresses syntax issued</a:t>
            </a:r>
          </a:p>
          <a:p>
            <a:r>
              <a:rPr lang="en-US"/>
              <a:t>- But users still required to understand programming concepts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54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B9BC7C-F9D3-E340-8366-885BF619139A}" type="slidenum">
              <a:rPr lang="en-US"/>
              <a:pPr/>
              <a:t>55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-Leverage existing database --&gt; Mashup can be built on top of each other.  So you don’t have to retrieve the data from the web sources </a:t>
            </a:r>
          </a:p>
          <a:p>
            <a:r>
              <a:rPr lang="en-US"/>
              <a:t>                                                    everytime. Seem like a logical approach.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6B3820-04BE-4843-A70A-596433C609B9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1CDD46-A4CA-E04E-B6F9-93CA182EB2D9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B9181-4855-964C-AF4D-0E1A4B734D85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624DA14-E192-4544-8441-FC0112A8F8D6}" type="slidenum">
              <a:rPr lang="en-US">
                <a:latin typeface="Times New Roman" pitchFamily="27" charset="0"/>
                <a:ea typeface="Arial" pitchFamily="27" charset="0"/>
                <a:cs typeface="Arial" pitchFamily="27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89730" tIns="44865" rIns="89730" bIns="4486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789182-BBB4-3641-9C5C-F41A917AC0DC}" type="slidenum">
              <a:rPr lang="en-US"/>
              <a:pPr/>
              <a:t>70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769F83-868A-1D4F-A853-8750C8CE8C58}" type="slidenum">
              <a:rPr lang="en-US"/>
              <a:pPr/>
              <a:t>71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10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33F013-6837-F248-BABE-C78663E13ADE}" type="slidenum">
              <a:rPr lang="en-US"/>
              <a:pPr/>
              <a:t>21</a:t>
            </a:fld>
            <a:endParaRPr 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7906D9-F43D-FB44-BE6F-A5CD75403E3D}" type="slidenum">
              <a:rPr lang="en-US"/>
              <a:pPr/>
              <a:t>29</a:t>
            </a:fld>
            <a:endParaRPr 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50C8C-F9AD-0E4E-B8D2-949B3CE3684C}" type="slidenum">
              <a:rPr lang="en-US"/>
              <a:pPr/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B814D-B2F5-7E4D-9348-54E91F60A6E7}" type="slidenum">
              <a:rPr lang="en-US"/>
              <a:pPr/>
              <a:t>32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Pedro: Doesn’t translate to not having to understand programming.</a:t>
            </a:r>
          </a:p>
          <a:p>
            <a:endParaRPr lang="en-US"/>
          </a:p>
          <a:p>
            <a:r>
              <a:rPr lang="en-US"/>
              <a:t>How about: </a:t>
            </a:r>
          </a:p>
          <a:p>
            <a:r>
              <a:rPr lang="en-US"/>
              <a:t>- Addresses syntax issued</a:t>
            </a:r>
          </a:p>
          <a:p>
            <a:r>
              <a:rPr lang="en-US"/>
              <a:t>- But users still required to understand programming concepts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AF914ACC-6A60-2346-811E-2AF1E562DEBA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2EF63-97B3-CE4D-9251-669F5C004B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A2822-B014-464A-880C-C190FFAE2421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606A3-8A25-CB43-9771-8B4323297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8A3C5-46B5-8642-83DA-7EFEC3858E29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170DC-1EB4-494C-9EA3-07242919E4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F2C5F92-50B4-1E4B-B48A-5C54749227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0448D-1B1C-0343-953C-7FC94351A6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FB032-4DD9-ED44-A1C8-3B71AADC7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E07A1-6CAA-8D4E-8EEC-E0ABE41045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A9E14-2804-B649-B103-6767A61CA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E5ADB-3D11-964F-A799-D95A1790B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2DB589-DEA2-E84A-80E2-A6BFCA5F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F3F67-D609-EF41-BC57-3223CBA8A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FB172-D0B2-FC46-A73E-5DD71D414935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21560-8B55-7044-9D08-8A262D7474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F7A2C-B2DA-A047-8C9F-3E219D87F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8C8EF-81CC-F045-BE26-EF5434DE0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CF97C-47F8-DD47-8D1A-9B0CB455E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A802A-6482-EF42-A0D1-F8DAF78F5E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A033A-C841-BE4F-8F65-331D7B44F0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90D88-01BE-A24A-A23A-85ADE48FCBDD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E7E39-CB5E-404B-A37C-DAA5FBD2F3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9F82A-D629-9A41-867B-718D669E75FC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B71A-7090-4B42-8E18-1AF40F56B8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82EB5-E660-6C4D-A5BE-7E56372EB778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D9471-14A5-CE4A-A7BA-52CD45FBDB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9F242-9726-0C4E-A69D-40CEC21D9248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6C8F2-286B-6743-A529-E8C73C372F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B2754-E6CC-AA49-9FBC-87CD69F44597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8CA5C-2F9D-5E45-A884-FCB6608DAD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3CB08-9614-894F-8FF6-F26F8E1429C9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B6396-A2C5-2B44-90E0-6722DEB474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5FA80-D611-334C-8034-BB01CB74689E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E1728-68D1-D34B-B9B9-211334BBAB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6798C99-2BB7-804F-A05A-E0D9DB4D0F95}" type="datetime1">
              <a:rPr lang="en-US"/>
              <a:pPr>
                <a:defRPr/>
              </a:pPr>
              <a:t>3/31/15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8A8245F-3ACE-8048-914E-3BD7097C97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24" r:id="rId2"/>
    <p:sldLayoutId id="2147483940" r:id="rId3"/>
    <p:sldLayoutId id="2147483925" r:id="rId4"/>
    <p:sldLayoutId id="2147483926" r:id="rId5"/>
    <p:sldLayoutId id="2147483941" r:id="rId6"/>
    <p:sldLayoutId id="2147483942" r:id="rId7"/>
    <p:sldLayoutId id="2147483943" r:id="rId8"/>
    <p:sldLayoutId id="2147483944" r:id="rId9"/>
    <p:sldLayoutId id="2147483927" r:id="rId10"/>
    <p:sldLayoutId id="2147483945" r:id="rId11"/>
    <p:sldLayoutId id="214748394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27" charset="2"/>
        <a:buChar char=""/>
        <a:defRPr sz="2600" kern="12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27" charset="2"/>
        <a:buChar char=""/>
        <a:defRPr sz="2300" kern="1200">
          <a:solidFill>
            <a:schemeClr val="tx2"/>
          </a:solidFill>
          <a:latin typeface="+mn-lt"/>
          <a:ea typeface="ＭＳ Ｐゴシック" pitchFamily="-105" charset="-128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27" charset="2"/>
        <a:buChar char=""/>
        <a:defRPr sz="2000" kern="1200">
          <a:solidFill>
            <a:schemeClr val="tx1"/>
          </a:solidFill>
          <a:latin typeface="+mn-lt"/>
          <a:ea typeface="ＭＳ Ｐゴシック" pitchFamily="-105" charset="-128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7" charset="2"/>
        <a:buChar char=""/>
        <a:defRPr kern="1200">
          <a:solidFill>
            <a:schemeClr val="tx1"/>
          </a:solidFill>
          <a:latin typeface="+mn-lt"/>
          <a:ea typeface="ＭＳ Ｐゴシック" pitchFamily="-105" charset="-128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7" charset="2"/>
        <a:buChar char=""/>
        <a:defRPr sz="1600" kern="1200">
          <a:solidFill>
            <a:schemeClr val="tx1"/>
          </a:solidFill>
          <a:latin typeface="+mn-lt"/>
          <a:ea typeface="ＭＳ Ｐゴシック" pitchFamily="-105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1pPr>
          </a:lstStyle>
          <a:p>
            <a:pPr>
              <a:defRPr/>
            </a:pPr>
            <a:fld id="{F6246433-3943-5C41-A24A-2EF80B8424A1}" type="datetimeFigureOut">
              <a:rPr lang="en-US"/>
              <a:pPr>
                <a:defRPr/>
              </a:pPr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defRPr>
            </a:lvl1pPr>
          </a:lstStyle>
          <a:p>
            <a:pPr>
              <a:defRPr/>
            </a:pPr>
            <a:fld id="{DD491A0C-A0AE-DA46-AE08-AA63740D8D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46" r:id="rId12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27" charset="-128"/>
          <a:cs typeface="ＭＳ Ｐゴシック" pitchFamily="27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7" charset="0"/>
          <a:ea typeface="ＭＳ Ｐゴシック" pitchFamily="27" charset="-128"/>
          <a:cs typeface="ＭＳ Ｐゴシック" pitchFamily="27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•"/>
        <a:defRPr sz="3200" kern="1200">
          <a:solidFill>
            <a:schemeClr val="tx1"/>
          </a:solidFill>
          <a:latin typeface="+mn-lt"/>
          <a:ea typeface="ＭＳ Ｐゴシック" pitchFamily="27" charset="-128"/>
          <a:cs typeface="ＭＳ Ｐゴシック" pitchFamily="27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–"/>
        <a:defRPr sz="2800" kern="1200">
          <a:solidFill>
            <a:schemeClr val="tx1"/>
          </a:solidFill>
          <a:latin typeface="+mn-lt"/>
          <a:ea typeface="ＭＳ Ｐゴシック" pitchFamily="27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•"/>
        <a:defRPr sz="2400" kern="1200">
          <a:solidFill>
            <a:schemeClr val="tx1"/>
          </a:solidFill>
          <a:latin typeface="+mn-lt"/>
          <a:ea typeface="ＭＳ Ｐゴシック" pitchFamily="27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–"/>
        <a:defRPr sz="2000" kern="1200">
          <a:solidFill>
            <a:schemeClr val="tx1"/>
          </a:solidFill>
          <a:latin typeface="+mn-lt"/>
          <a:ea typeface="ＭＳ Ｐゴシック" pitchFamily="27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27" charset="0"/>
        <a:buChar char="»"/>
        <a:defRPr sz="2000" kern="1200">
          <a:solidFill>
            <a:schemeClr val="tx1"/>
          </a:solidFill>
          <a:latin typeface="+mn-lt"/>
          <a:ea typeface="ＭＳ Ｐゴシック" pitchFamily="2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4.wdp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imile.mit.edu/solvent/screencasts/solvent_screencast.sw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youtube.com/watch?v=850QMNw-5QU" TargetMode="External"/><Relationship Id="rId3" Type="http://schemas.openxmlformats.org/officeDocument/2006/relationships/hyperlink" Target="https://www.youtube.com/watch?v=YS28OjAeHUU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pipes.yahoo.com/pipes/" TargetMode="Externa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8.wdp"/><Relationship Id="rId5" Type="http://schemas.openxmlformats.org/officeDocument/2006/relationships/image" Target="../media/image47.png"/><Relationship Id="rId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microsoft.com/office/2007/relationships/hdphoto" Target="../media/hdphoto7.wdp"/><Relationship Id="rId5" Type="http://schemas.openxmlformats.org/officeDocument/2006/relationships/image" Target="../media/image44.png"/><Relationship Id="rId6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5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???" TargetMode="External"/><Relationship Id="rId5" Type="http://schemas.openxmlformats.org/officeDocument/2006/relationships/image" Target="../media/image5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9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7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8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821090-409F-FC40-94F9-DA7A7AEB77E1}" type="slidenum">
              <a:rPr lang="en-US">
                <a:latin typeface="Times New Roman" pitchFamily="27" charset="0"/>
                <a:ea typeface="Arial" pitchFamily="27" charset="0"/>
                <a:cs typeface="Arial" pitchFamily="27" charset="0"/>
              </a:rPr>
              <a:pPr>
                <a:defRPr/>
              </a:pPr>
              <a:t>1</a:t>
            </a:fld>
            <a:endParaRPr lang="en-US">
              <a:latin typeface="Times New Roman" pitchFamily="27" charset="0"/>
              <a:ea typeface="Arial" pitchFamily="27" charset="0"/>
              <a:cs typeface="Arial" pitchFamily="27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371600"/>
            <a:ext cx="77724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Building </a:t>
            </a:r>
            <a:r>
              <a:rPr lang="en-US" dirty="0" err="1" smtClean="0">
                <a:ea typeface="+mj-ea"/>
                <a:cs typeface="+mj-cs"/>
              </a:rPr>
              <a:t>Mashups</a:t>
            </a:r>
            <a:r>
              <a:rPr lang="en-US" dirty="0" smtClean="0">
                <a:ea typeface="+mj-ea"/>
                <a:cs typeface="+mj-cs"/>
              </a:rPr>
              <a:t>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971800"/>
            <a:ext cx="6477000" cy="3124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Craig Knoblock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University of Southern California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Thanks to Pedro </a:t>
            </a:r>
            <a:r>
              <a:rPr lang="en-US" sz="2400" dirty="0" err="1" smtClean="0">
                <a:ea typeface="+mn-ea"/>
                <a:cs typeface="+mn-cs"/>
              </a:rPr>
              <a:t>Szekely</a:t>
            </a:r>
            <a:r>
              <a:rPr lang="en-US" sz="2400" dirty="0" smtClean="0">
                <a:ea typeface="+mn-ea"/>
                <a:cs typeface="+mn-cs"/>
              </a:rPr>
              <a:t>, </a:t>
            </a:r>
            <a:r>
              <a:rPr lang="en-US" sz="2400" dirty="0" err="1" smtClean="0">
                <a:ea typeface="+mn-ea"/>
                <a:cs typeface="+mn-cs"/>
              </a:rPr>
              <a:t>Shubham</a:t>
            </a:r>
            <a:r>
              <a:rPr lang="en-US" sz="2400" dirty="0" smtClean="0">
                <a:ea typeface="+mn-ea"/>
                <a:cs typeface="+mn-cs"/>
              </a:rPr>
              <a:t> Gupta, </a:t>
            </a:r>
            <a:br>
              <a:rPr lang="en-US" sz="2400" dirty="0" smtClean="0">
                <a:ea typeface="+mn-ea"/>
                <a:cs typeface="+mn-cs"/>
              </a:rPr>
            </a:br>
            <a:r>
              <a:rPr lang="en-US" sz="2400" dirty="0" smtClean="0">
                <a:ea typeface="+mn-ea"/>
                <a:cs typeface="+mn-cs"/>
              </a:rPr>
              <a:t>and </a:t>
            </a:r>
            <a:r>
              <a:rPr lang="en-US" sz="2400" dirty="0" err="1" smtClean="0">
                <a:ea typeface="+mn-ea"/>
                <a:cs typeface="+mn-cs"/>
              </a:rPr>
              <a:t>Rattapoom</a:t>
            </a:r>
            <a:r>
              <a:rPr lang="en-US" sz="2400" dirty="0" smtClean="0">
                <a:ea typeface="+mn-ea"/>
                <a:cs typeface="+mn-cs"/>
              </a:rPr>
              <a:t> </a:t>
            </a:r>
            <a:r>
              <a:rPr lang="en-US" sz="2400" dirty="0" err="1" smtClean="0">
                <a:ea typeface="+mn-ea"/>
                <a:cs typeface="+mn-cs"/>
              </a:rPr>
              <a:t>Tuchinda</a:t>
            </a:r>
            <a:r>
              <a:rPr lang="en-US" sz="2400" dirty="0" smtClean="0">
                <a:ea typeface="+mn-ea"/>
                <a:cs typeface="+mn-cs"/>
              </a:rPr>
              <a:t> for earlier versions of the slides</a:t>
            </a:r>
            <a:endParaRPr lang="en-US" sz="2400" baseline="30000" dirty="0" smtClean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/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Programming </a:t>
            </a:r>
            <a:r>
              <a:rPr lang="en-US" dirty="0"/>
              <a:t>by </a:t>
            </a:r>
            <a:r>
              <a:rPr lang="en-US" dirty="0" smtClean="0"/>
              <a:t>demonstration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/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Programming </a:t>
            </a:r>
            <a:r>
              <a:rPr lang="en-US" dirty="0">
                <a:solidFill>
                  <a:srgbClr val="B2B2BE"/>
                </a:solidFill>
              </a:rPr>
              <a:t>by </a:t>
            </a:r>
            <a:r>
              <a:rPr lang="en-US" dirty="0" smtClean="0">
                <a:solidFill>
                  <a:srgbClr val="B2B2BE"/>
                </a:solidFill>
              </a:rPr>
              <a:t>demonstration</a:t>
            </a:r>
            <a:endParaRPr lang="en-US" dirty="0">
              <a:solidFill>
                <a:srgbClr val="B2B2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4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772898" y="1474306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Scrape RDF as you browse</a:t>
            </a:r>
            <a:endParaRPr lang="en-US" dirty="0">
              <a:latin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826" y="2190919"/>
            <a:ext cx="7684842" cy="941443"/>
            <a:chOff x="809826" y="2017369"/>
            <a:chExt cx="7684842" cy="941443"/>
          </a:xfrm>
        </p:grpSpPr>
        <p:sp>
          <p:nvSpPr>
            <p:cNvPr id="6" name="Rectangle 5"/>
            <p:cNvSpPr/>
            <p:nvPr/>
          </p:nvSpPr>
          <p:spPr>
            <a:xfrm>
              <a:off x="809826" y="2017369"/>
              <a:ext cx="76566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+mn-lt"/>
                </a:rPr>
                <a:t>Contribute RDF to the community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049" y="2497147"/>
              <a:ext cx="76566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6600"/>
                  </a:solidFill>
                  <a:latin typeface="+mn-lt"/>
                </a:rPr>
                <a:t>Leverage community RDF</a:t>
              </a:r>
              <a:endParaRPr lang="en-US" dirty="0">
                <a:solidFill>
                  <a:srgbClr val="FF6600"/>
                </a:solidFill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838049" y="5968468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66FF"/>
                </a:solidFill>
                <a:latin typeface="+mn-lt"/>
              </a:rPr>
              <a:t>Faceted RDF browsing</a:t>
            </a:r>
            <a:endParaRPr lang="en-US" dirty="0">
              <a:solidFill>
                <a:srgbClr val="FF66FF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049" y="3611913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+mn-lt"/>
              </a:rPr>
              <a:t>Add tags to your or other people’s RDF</a:t>
            </a:r>
            <a:endParaRPr lang="en-US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049" y="4790191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+mn-lt"/>
              </a:rPr>
              <a:t>Integrate via RDF</a:t>
            </a:r>
            <a:endParaRPr lang="en-US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6" y="102541"/>
            <a:ext cx="1905000" cy="1930400"/>
          </a:xfrm>
          <a:prstGeom prst="rect">
            <a:avLst/>
          </a:prstGeom>
        </p:spPr>
      </p:pic>
      <p:sp>
        <p:nvSpPr>
          <p:cNvPr id="12" name="Title 5"/>
          <p:cNvSpPr txBox="1">
            <a:spLocks/>
          </p:cNvSpPr>
          <p:nvPr/>
        </p:nvSpPr>
        <p:spPr>
          <a:xfrm>
            <a:off x="772898" y="368091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 smtClean="0"/>
              <a:t>Piggybank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778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330" y="387242"/>
            <a:ext cx="8168066" cy="11724910"/>
            <a:chOff x="407619" y="214763"/>
            <a:chExt cx="8168066" cy="117249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008" y="214763"/>
              <a:ext cx="8089677" cy="117249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07619" y="5033251"/>
              <a:ext cx="2383006" cy="548796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963079" y="5033251"/>
              <a:ext cx="5534218" cy="548796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008" y="139350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6635123" y="4398690"/>
            <a:ext cx="2042992" cy="901824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1408839" y="4145388"/>
            <a:ext cx="3440967" cy="1702741"/>
          </a:xfrm>
          <a:prstGeom prst="cloudCallout">
            <a:avLst>
              <a:gd name="adj1" fmla="val -61648"/>
              <a:gd name="adj2" fmla="val 2095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Browsing along, collecting data from multiple sites ….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0212">
            <a:off x="319784" y="5300698"/>
            <a:ext cx="1436775" cy="11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798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0330" y="-5493015"/>
            <a:ext cx="8168066" cy="11724910"/>
            <a:chOff x="407619" y="214763"/>
            <a:chExt cx="8168066" cy="117249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008" y="214763"/>
              <a:ext cx="8089677" cy="117249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07619" y="5033251"/>
              <a:ext cx="2383006" cy="548796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963079" y="5033251"/>
              <a:ext cx="5534218" cy="548796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387316" y="0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6635123" y="-1481567"/>
            <a:ext cx="2042992" cy="901824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804623" y="5337323"/>
            <a:ext cx="2539105" cy="1256191"/>
          </a:xfrm>
          <a:prstGeom prst="cloudCallout">
            <a:avLst>
              <a:gd name="adj1" fmla="val 78615"/>
              <a:gd name="adj2" fmla="val -3178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Let’s see what I have ….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39788" flipH="1">
            <a:off x="7341418" y="5447934"/>
            <a:ext cx="1436775" cy="11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80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632"/>
            <a:ext cx="9144000" cy="4907398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1408840" y="4802748"/>
            <a:ext cx="2229185" cy="1365394"/>
          </a:xfrm>
          <a:prstGeom prst="cloudCallout">
            <a:avLst>
              <a:gd name="adj1" fmla="val -61220"/>
              <a:gd name="adj2" fmla="val 417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Nice, I can tag any page ….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0212">
            <a:off x="319785" y="5443922"/>
            <a:ext cx="1436775" cy="1149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960233" y="5700280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Callout 5"/>
          <p:cNvSpPr/>
          <p:nvPr/>
        </p:nvSpPr>
        <p:spPr>
          <a:xfrm>
            <a:off x="5328132" y="4728283"/>
            <a:ext cx="2769100" cy="1730962"/>
          </a:xfrm>
          <a:prstGeom prst="cloudCallout">
            <a:avLst>
              <a:gd name="adj1" fmla="val 47458"/>
              <a:gd name="adj2" fmla="val 36400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Sure, go ahead, I save the tags as RDF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044554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69541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17524" y="105031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>
            <a:off x="1638006" y="5499767"/>
            <a:ext cx="2868944" cy="1117141"/>
          </a:xfrm>
          <a:prstGeom prst="cloudCallout">
            <a:avLst>
              <a:gd name="adj1" fmla="val -67272"/>
              <a:gd name="adj2" fmla="val -4377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Let’s look at my Piggy Bank….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0212">
            <a:off x="262493" y="5424826"/>
            <a:ext cx="1436775" cy="114942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6034731" y="1816080"/>
            <a:ext cx="3007816" cy="1793142"/>
          </a:xfrm>
          <a:prstGeom prst="cloudCallout">
            <a:avLst>
              <a:gd name="adj1" fmla="val 21697"/>
              <a:gd name="adj2" fmla="val -79018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Cool Faceted Browsing. It’s so nice I put it in Google Refine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092467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7720752" cy="6858000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3743060" y="95483"/>
            <a:ext cx="3456602" cy="1642292"/>
          </a:xfrm>
          <a:prstGeom prst="cloudCallout">
            <a:avLst>
              <a:gd name="adj1" fmla="val 71717"/>
              <a:gd name="adj2" fmla="val -94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Yeah! My data is well organized no matter where it came from!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875">
                        <a14:foregroundMark x1="66875" y1="41406" x2="66875" y2="41406"/>
                        <a14:foregroundMark x1="75625" y1="38281" x2="75625" y2="38281"/>
                        <a14:foregroundMark x1="91875" y1="57813" x2="91875" y2="57813"/>
                        <a14:foregroundMark x1="75625" y1="72656" x2="75625" y2="72656"/>
                        <a14:foregroundMark x1="72500" y1="67969" x2="72500" y2="67969"/>
                        <a14:foregroundMark x1="55000" y1="76563" x2="48125" y2="78906"/>
                        <a14:foregroundMark x1="88750" y1="68750" x2="88750" y2="68750"/>
                        <a14:backgroundMark x1="82500" y1="67969" x2="82500" y2="67969"/>
                        <a14:backgroundMark x1="5000" y1="24219" x2="5000" y2="24219"/>
                      </a14:backgroundRemoval>
                    </a14:imgEffect>
                    <a14:imgEffect>
                      <a14:saturation sat="113000"/>
                    </a14:imgEffect>
                    <a14:imgEffect>
                      <a14:brightnessContrast bright="-24000" contras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39788" flipH="1">
            <a:off x="7433510" y="784398"/>
            <a:ext cx="1436775" cy="1149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68041" y="5461577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Callout 5"/>
          <p:cNvSpPr/>
          <p:nvPr/>
        </p:nvSpPr>
        <p:spPr>
          <a:xfrm>
            <a:off x="3437504" y="4394096"/>
            <a:ext cx="2396704" cy="1793142"/>
          </a:xfrm>
          <a:prstGeom prst="cloudCallout">
            <a:avLst>
              <a:gd name="adj1" fmla="val 46000"/>
              <a:gd name="adj2" fmla="val 28011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Semantic Bank? … like a BIG Piggy Bank for all?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384787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5792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49" b="98776" l="0" r="990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5067" y="5291857"/>
            <a:ext cx="1137373" cy="13527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Cloud Callout 5"/>
          <p:cNvSpPr/>
          <p:nvPr/>
        </p:nvSpPr>
        <p:spPr>
          <a:xfrm>
            <a:off x="4707470" y="4422740"/>
            <a:ext cx="2969622" cy="1793142"/>
          </a:xfrm>
          <a:prstGeom prst="cloudCallout">
            <a:avLst>
              <a:gd name="adj1" fmla="val 66654"/>
              <a:gd name="adj2" fmla="val 6711"/>
            </a:avLst>
          </a:prstGeom>
          <a:solidFill>
            <a:schemeClr val="accent4">
              <a:lumMod val="75000"/>
            </a:schemeClr>
          </a:solidFill>
          <a:ln>
            <a:solidFill>
              <a:srgbClr val="00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I make all the RDF Harvesters, Grandma doesn’t know</a:t>
            </a:r>
            <a:endParaRPr lang="en-US" sz="20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737" l="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013" y="143225"/>
            <a:ext cx="1012907" cy="102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loud Callout 7"/>
          <p:cNvSpPr/>
          <p:nvPr/>
        </p:nvSpPr>
        <p:spPr>
          <a:xfrm>
            <a:off x="1863245" y="166077"/>
            <a:ext cx="3763831" cy="800502"/>
          </a:xfrm>
          <a:prstGeom prst="cloudCallout">
            <a:avLst>
              <a:gd name="adj1" fmla="val -60158"/>
              <a:gd name="adj2" fmla="val 14587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I keep Grandma safe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389124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70254" y="3198168"/>
            <a:ext cx="6096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2"/>
              </a:rPr>
              <a:t>http://</a:t>
            </a:r>
            <a:r>
              <a:rPr lang="en-US" dirty="0" err="1">
                <a:latin typeface="+mn-lt"/>
                <a:hlinkClick r:id="rId2"/>
              </a:rPr>
              <a:t>simile.mit.edu</a:t>
            </a:r>
            <a:r>
              <a:rPr lang="en-US" dirty="0">
                <a:latin typeface="+mn-lt"/>
                <a:hlinkClick r:id="rId2"/>
              </a:rPr>
              <a:t>/solvent/screencasts/</a:t>
            </a:r>
            <a:r>
              <a:rPr lang="en-US" dirty="0" err="1">
                <a:latin typeface="+mn-lt"/>
                <a:hlinkClick r:id="rId2"/>
              </a:rPr>
              <a:t>solvent_screencast.swf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464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9826" y="2459504"/>
            <a:ext cx="7656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A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mashup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is a Web page or </a:t>
            </a:r>
            <a:r>
              <a:rPr lang="en-US" dirty="0" smtClean="0">
                <a:latin typeface="+mn-lt"/>
              </a:rPr>
              <a:t>application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that uses and combines data, presentation or functionality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from </a:t>
            </a:r>
            <a:r>
              <a:rPr lang="en-US" dirty="0">
                <a:latin typeface="+mn-lt"/>
              </a:rPr>
              <a:t>two or more sources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to </a:t>
            </a:r>
            <a:r>
              <a:rPr lang="en-US" dirty="0">
                <a:latin typeface="+mn-lt"/>
              </a:rPr>
              <a:t>create new 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524613" y="4157630"/>
            <a:ext cx="2227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/>
                </a:solidFill>
                <a:latin typeface="+mn-lt"/>
              </a:rPr>
              <a:t>wikipedia.org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55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Programming </a:t>
            </a:r>
            <a:r>
              <a:rPr lang="en-US" dirty="0">
                <a:solidFill>
                  <a:srgbClr val="B2B2BE"/>
                </a:solidFill>
              </a:rPr>
              <a:t>by </a:t>
            </a:r>
            <a:r>
              <a:rPr lang="en-US" dirty="0" smtClean="0">
                <a:solidFill>
                  <a:srgbClr val="B2B2BE"/>
                </a:solidFill>
              </a:rPr>
              <a:t>demonstration</a:t>
            </a:r>
            <a:endParaRPr lang="en-US" dirty="0">
              <a:solidFill>
                <a:srgbClr val="B2B2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4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Mash Maker</a:t>
            </a:r>
            <a:endParaRPr lang="en-US" dirty="0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tiers of users</a:t>
            </a:r>
          </a:p>
          <a:p>
            <a:pPr lvl="1"/>
            <a:r>
              <a:rPr lang="en-US" dirty="0" smtClean="0"/>
              <a:t>Basic</a:t>
            </a:r>
            <a:r>
              <a:rPr lang="en-US" dirty="0"/>
              <a:t> </a:t>
            </a:r>
            <a:r>
              <a:rPr lang="en-US" dirty="0" smtClean="0"/>
              <a:t>&gt; normal &gt; skilled &gt; semi-expert &gt; expert</a:t>
            </a:r>
            <a:r>
              <a:rPr lang="en-US" dirty="0"/>
              <a:t> </a:t>
            </a:r>
            <a:r>
              <a:rPr lang="en-US" dirty="0" smtClean="0"/>
              <a:t>&gt; guru </a:t>
            </a:r>
          </a:p>
          <a:p>
            <a:pPr>
              <a:spcBef>
                <a:spcPts val="5400"/>
              </a:spcBef>
            </a:pPr>
            <a:r>
              <a:rPr lang="en-US" dirty="0" smtClean="0"/>
              <a:t>Multiple tiers of </a:t>
            </a:r>
            <a:r>
              <a:rPr lang="en-US" dirty="0" err="1" smtClean="0"/>
              <a:t>mashup</a:t>
            </a:r>
            <a:r>
              <a:rPr lang="en-US" dirty="0" smtClean="0"/>
              <a:t> construction</a:t>
            </a:r>
          </a:p>
          <a:p>
            <a:pPr lvl="1"/>
            <a:r>
              <a:rPr lang="en-US" dirty="0" smtClean="0"/>
              <a:t>Basic:</a:t>
            </a:r>
          </a:p>
          <a:p>
            <a:pPr lvl="2"/>
            <a:r>
              <a:rPr lang="en-US" dirty="0" smtClean="0"/>
              <a:t>Click on suggested </a:t>
            </a:r>
            <a:r>
              <a:rPr lang="en-US" dirty="0" err="1" smtClean="0"/>
              <a:t>mashups</a:t>
            </a:r>
            <a:r>
              <a:rPr lang="en-US" dirty="0" smtClean="0"/>
              <a:t> created by others</a:t>
            </a:r>
          </a:p>
          <a:p>
            <a:pPr lvl="1"/>
            <a:r>
              <a:rPr lang="en-US" dirty="0" smtClean="0"/>
              <a:t>Expert:</a:t>
            </a:r>
          </a:p>
          <a:p>
            <a:pPr lvl="2"/>
            <a:r>
              <a:rPr lang="en-US" dirty="0" smtClean="0"/>
              <a:t>Specify how to extract and join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772898" y="368091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 smtClean="0"/>
              <a:t>Mash Maker Toolbar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9624"/>
          <a:stretch/>
        </p:blipFill>
        <p:spPr>
          <a:xfrm>
            <a:off x="2990617" y="2070514"/>
            <a:ext cx="3101548" cy="1049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7" y="3546852"/>
            <a:ext cx="8714926" cy="2881789"/>
          </a:xfrm>
          <a:prstGeom prst="rect">
            <a:avLst/>
          </a:prstGeom>
          <a:ln w="57150" cmpd="sng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650367" y="2383391"/>
            <a:ext cx="3653459" cy="193247"/>
          </a:xfrm>
          <a:prstGeom prst="rect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684150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782305" y="132905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 smtClean="0"/>
              <a:t>Suggest Enhancements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06" y="4235535"/>
            <a:ext cx="7371938" cy="2437699"/>
          </a:xfrm>
          <a:prstGeom prst="rect">
            <a:avLst/>
          </a:prstGeom>
          <a:ln w="57150" cmpd="sng">
            <a:noFill/>
          </a:ln>
          <a:effectLst/>
        </p:spPr>
      </p:pic>
      <p:sp>
        <p:nvSpPr>
          <p:cNvPr id="11" name="Cloud Callout 10"/>
          <p:cNvSpPr/>
          <p:nvPr/>
        </p:nvSpPr>
        <p:spPr>
          <a:xfrm>
            <a:off x="620890" y="1326444"/>
            <a:ext cx="2803407" cy="1542812"/>
          </a:xfrm>
          <a:prstGeom prst="cloudCallout">
            <a:avLst>
              <a:gd name="adj1" fmla="val 43468"/>
              <a:gd name="adj2" fmla="val 52623"/>
            </a:avLst>
          </a:prstGeom>
          <a:solidFill>
            <a:srgbClr val="8D873E"/>
          </a:solidFill>
          <a:ln>
            <a:solidFill>
              <a:srgbClr val="E9D9BE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She visited YELP before,</a:t>
            </a:r>
          </a:p>
          <a:p>
            <a:pPr algn="ctr"/>
            <a:r>
              <a:rPr lang="en-US" sz="2000" dirty="0" smtClean="0">
                <a:latin typeface="+mn-lt"/>
              </a:rPr>
              <a:t> I’ll suggest it</a:t>
            </a:r>
            <a:endParaRPr lang="en-US" sz="2000" dirty="0">
              <a:latin typeface="+mn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87333" y="3650074"/>
            <a:ext cx="432741" cy="52681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loud Callout 20"/>
          <p:cNvSpPr/>
          <p:nvPr/>
        </p:nvSpPr>
        <p:spPr>
          <a:xfrm>
            <a:off x="4769555" y="1317037"/>
            <a:ext cx="3292593" cy="1542812"/>
          </a:xfrm>
          <a:prstGeom prst="cloudCallout">
            <a:avLst>
              <a:gd name="adj1" fmla="val -40432"/>
              <a:gd name="adj2" fmla="val 57501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Others used YELP with Craigslist,</a:t>
            </a:r>
          </a:p>
          <a:p>
            <a:pPr algn="ctr"/>
            <a:r>
              <a:rPr lang="en-US" sz="2000" dirty="0" smtClean="0">
                <a:latin typeface="+mn-lt"/>
              </a:rPr>
              <a:t> I’ll suggest it</a:t>
            </a:r>
            <a:endParaRPr lang="en-US" sz="20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9669" y="3120685"/>
            <a:ext cx="2031325" cy="400110"/>
          </a:xfrm>
          <a:prstGeom prst="rect">
            <a:avLst/>
          </a:prstGeom>
          <a:noFill/>
          <a:ln w="38100" cmpd="sng">
            <a:solidFill>
              <a:srgbClr val="032293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32293"/>
                </a:solidFill>
                <a:latin typeface="OCR A Std"/>
                <a:cs typeface="OCR A Std"/>
              </a:rPr>
              <a:t>Mash Maker</a:t>
            </a:r>
            <a:endParaRPr lang="en-US" sz="2000" dirty="0">
              <a:solidFill>
                <a:srgbClr val="032293"/>
              </a:solidFill>
              <a:latin typeface="OCR A Std"/>
              <a:cs typeface="OCR A Std"/>
            </a:endParaRPr>
          </a:p>
        </p:txBody>
      </p:sp>
    </p:spTree>
    <p:extLst>
      <p:ext uri="{BB962C8B-B14F-4D97-AF65-F5344CB8AC3E}">
        <p14:creationId xmlns:p14="http://schemas.microsoft.com/office/powerpoint/2010/main" val="35367683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220133" y="1"/>
            <a:ext cx="8172765" cy="115566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/>
              <a:t>Intel Mash </a:t>
            </a:r>
            <a:r>
              <a:rPr lang="en-US" sz="4800" dirty="0" smtClean="0"/>
              <a:t>Maker Example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5" y="1444759"/>
            <a:ext cx="5162944" cy="4325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7" y="1737522"/>
            <a:ext cx="2030968" cy="523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74" y="3136675"/>
            <a:ext cx="1576525" cy="6420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5982" y="1904875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n-lt"/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26413" y="6055101"/>
            <a:ext cx="6045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Apartments and close-by restaurants on a map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63" y="4683961"/>
            <a:ext cx="1848897" cy="1384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5982" y="3478470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n-lt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756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46C8F2-286B-6743-A529-E8C73C372F8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4" name="Picture 3" descr="Screen shot 2011-02-22 at 5.1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437"/>
            <a:ext cx="9144000" cy="54485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65111" y="2286000"/>
            <a:ext cx="7159037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8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321733" y="368091"/>
            <a:ext cx="8071165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800" dirty="0"/>
              <a:t>Intel Mash </a:t>
            </a:r>
            <a:r>
              <a:rPr lang="en-US" sz="4800" dirty="0" smtClean="0"/>
              <a:t>Maker Example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1340818" y="2224726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n-lt"/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41762" y="6285158"/>
            <a:ext cx="5291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Expedia flights with legroom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203" y="1333304"/>
            <a:ext cx="5393787" cy="4796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37" y="1433860"/>
            <a:ext cx="1220184" cy="869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79" y="5159577"/>
            <a:ext cx="1050300" cy="430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9" y="3795124"/>
            <a:ext cx="3151481" cy="13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4151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46C8F2-286B-6743-A529-E8C73C372F8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 descr="Screen shot 2011-02-22 at 5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397472"/>
            <a:ext cx="8623300" cy="5257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65111" y="2286000"/>
            <a:ext cx="7159037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06222" y="3539067"/>
            <a:ext cx="2927585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06222" y="4846697"/>
            <a:ext cx="2927585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06222" y="6147623"/>
            <a:ext cx="2927585" cy="57385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3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46C8F2-286B-6743-A529-E8C73C372F8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" name="Picture 3" descr="Screen shot 2011-02-22 at 5.23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5" y="1215242"/>
            <a:ext cx="7513226" cy="564275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49535" y="1845734"/>
            <a:ext cx="2927585" cy="4758266"/>
          </a:xfrm>
          <a:prstGeom prst="roundRect">
            <a:avLst>
              <a:gd name="adj" fmla="val 5742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77120" y="1845734"/>
            <a:ext cx="2927585" cy="1362192"/>
          </a:xfrm>
          <a:prstGeom prst="roundRect">
            <a:avLst>
              <a:gd name="adj" fmla="val 11833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77120" y="3221097"/>
            <a:ext cx="2927585" cy="1811866"/>
          </a:xfrm>
          <a:prstGeom prst="roundRect">
            <a:avLst>
              <a:gd name="adj" fmla="val 9756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59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Intel Mashmaker: Design Principles</a:t>
            </a:r>
            <a:endParaRPr lang="en-US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Program as you browse</a:t>
            </a:r>
          </a:p>
          <a:p>
            <a:pPr lvl="1"/>
            <a:r>
              <a:rPr lang="en-US" dirty="0" err="1" smtClean="0"/>
              <a:t>Mashup</a:t>
            </a:r>
            <a:r>
              <a:rPr lang="en-US" dirty="0" smtClean="0"/>
              <a:t> creation is an extension of normal web browsing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Direct manipulation</a:t>
            </a:r>
          </a:p>
          <a:p>
            <a:pPr lvl="1"/>
            <a:r>
              <a:rPr lang="en-US" dirty="0" smtClean="0"/>
              <a:t>work on data, not abstract concepts such as programs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Pay as you go</a:t>
            </a:r>
          </a:p>
          <a:p>
            <a:pPr lvl="1"/>
            <a:r>
              <a:rPr lang="en-US" dirty="0" smtClean="0"/>
              <a:t>Unskilled users gain some benefit with very little effort</a:t>
            </a:r>
          </a:p>
          <a:p>
            <a:pPr lvl="1"/>
            <a:r>
              <a:rPr lang="en-US" dirty="0" smtClean="0"/>
              <a:t>Experts should be able to do more advanced stuff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004"/>
            <a:ext cx="9144000" cy="3769808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72898" y="368091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000" dirty="0" smtClean="0"/>
              <a:t>Ski Bonk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6276219" y="6488668"/>
            <a:ext cx="2867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dirty="0" err="1" smtClean="0">
                <a:solidFill>
                  <a:schemeClr val="accent2"/>
                </a:solidFill>
                <a:latin typeface="+mn-lt"/>
              </a:rPr>
              <a:t>programmableweb.com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8452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1518006" y="3522011"/>
            <a:ext cx="6747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  <a:hlinkClick r:id="rId3"/>
              </a:rPr>
              <a:t>https://</a:t>
            </a:r>
            <a:r>
              <a:rPr lang="en-US" sz="2400" dirty="0" err="1">
                <a:latin typeface="+mn-lt"/>
                <a:hlinkClick r:id="rId3"/>
              </a:rPr>
              <a:t>www.youtube.com</a:t>
            </a:r>
            <a:r>
              <a:rPr lang="en-US" sz="2400" dirty="0">
                <a:latin typeface="+mn-lt"/>
                <a:hlinkClick r:id="rId3"/>
              </a:rPr>
              <a:t>/</a:t>
            </a:r>
            <a:r>
              <a:rPr lang="en-US" sz="2400" dirty="0" err="1">
                <a:latin typeface="+mn-lt"/>
                <a:hlinkClick r:id="rId3"/>
              </a:rPr>
              <a:t>watch?v</a:t>
            </a:r>
            <a:r>
              <a:rPr lang="en-US" sz="2400" dirty="0">
                <a:latin typeface="+mn-lt"/>
                <a:hlinkClick r:id="rId3"/>
              </a:rPr>
              <a:t>=YS28OjAeHUU</a:t>
            </a:r>
            <a:endParaRPr lang="en-US" sz="2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893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/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Programming </a:t>
            </a:r>
            <a:r>
              <a:rPr lang="en-US" dirty="0">
                <a:solidFill>
                  <a:srgbClr val="B2B2BE"/>
                </a:solidFill>
              </a:rPr>
              <a:t>by </a:t>
            </a:r>
            <a:r>
              <a:rPr lang="en-US" dirty="0" smtClean="0">
                <a:solidFill>
                  <a:srgbClr val="B2B2BE"/>
                </a:solidFill>
              </a:rPr>
              <a:t>demonstration</a:t>
            </a:r>
            <a:endParaRPr lang="en-US" dirty="0">
              <a:solidFill>
                <a:srgbClr val="B2B2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4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Widget-Based Approach</a:t>
            </a:r>
            <a:endParaRPr lang="en-US" dirty="0"/>
          </a:p>
        </p:txBody>
      </p:sp>
      <p:sp>
        <p:nvSpPr>
          <p:cNvPr id="19462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Data processing workflow</a:t>
            </a:r>
          </a:p>
          <a:p>
            <a:r>
              <a:rPr lang="en-US" dirty="0" smtClean="0"/>
              <a:t>Widgets available for common </a:t>
            </a:r>
            <a:r>
              <a:rPr lang="en-US" dirty="0" err="1" smtClean="0"/>
              <a:t>mashup</a:t>
            </a:r>
            <a:r>
              <a:rPr lang="en-US" dirty="0" smtClean="0"/>
              <a:t> operations</a:t>
            </a:r>
          </a:p>
          <a:p>
            <a:endParaRPr lang="en-US" dirty="0" smtClean="0"/>
          </a:p>
          <a:p>
            <a:endParaRPr lang="th-TH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174750" y="2519229"/>
            <a:ext cx="7506165" cy="4264912"/>
            <a:chOff x="0" y="1367"/>
            <a:chExt cx="3703" cy="2104"/>
          </a:xfrm>
        </p:grpSpPr>
        <p:pic>
          <p:nvPicPr>
            <p:cNvPr id="19463" name="Picture 7" descr="pipe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67"/>
              <a:ext cx="3703" cy="2104"/>
            </a:xfrm>
            <a:prstGeom prst="rect">
              <a:avLst/>
            </a:prstGeom>
            <a:noFill/>
          </p:spPr>
        </p:pic>
        <p:sp>
          <p:nvSpPr>
            <p:cNvPr id="19465" name="Text Box 9"/>
            <p:cNvSpPr txBox="1">
              <a:spLocks noChangeArrowheads="1"/>
            </p:cNvSpPr>
            <p:nvPr/>
          </p:nvSpPr>
          <p:spPr bwMode="auto">
            <a:xfrm>
              <a:off x="2747" y="2242"/>
              <a:ext cx="897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Yahoo’s Pipes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8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772898" y="368091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5400" dirty="0"/>
              <a:t>Yahoo! </a:t>
            </a:r>
            <a:r>
              <a:rPr lang="en-US" sz="5400" dirty="0" smtClean="0"/>
              <a:t>Pipes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0" y="4096884"/>
            <a:ext cx="9143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Powerful </a:t>
            </a:r>
            <a:r>
              <a:rPr lang="en-US" dirty="0">
                <a:latin typeface="+mn-lt"/>
              </a:rPr>
              <a:t>composition tool to </a:t>
            </a:r>
            <a:endParaRPr lang="en-US" dirty="0" smtClean="0"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aggregate</a:t>
            </a:r>
            <a:r>
              <a:rPr lang="en-US" dirty="0">
                <a:latin typeface="+mn-lt"/>
              </a:rPr>
              <a:t>, manipulate, and </a:t>
            </a:r>
            <a:r>
              <a:rPr lang="en-US" dirty="0" err="1">
                <a:latin typeface="+mn-lt"/>
              </a:rPr>
              <a:t>mashup</a:t>
            </a:r>
            <a:r>
              <a:rPr lang="en-US" dirty="0">
                <a:latin typeface="+mn-lt"/>
              </a:rPr>
              <a:t> content </a:t>
            </a:r>
            <a:endParaRPr lang="en-US" dirty="0" smtClean="0"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from </a:t>
            </a:r>
            <a:r>
              <a:rPr lang="en-US" dirty="0">
                <a:latin typeface="+mn-lt"/>
              </a:rPr>
              <a:t>around the </a:t>
            </a:r>
            <a:r>
              <a:rPr lang="en-US" dirty="0" smtClean="0">
                <a:latin typeface="+mn-lt"/>
              </a:rPr>
              <a:t>web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+mn-lt"/>
                <a:hlinkClick r:id="rId2"/>
              </a:rPr>
              <a:t>http://pipes.yahoo.com/pipes</a:t>
            </a:r>
            <a:r>
              <a:rPr lang="en-US" dirty="0" smtClean="0">
                <a:solidFill>
                  <a:schemeClr val="accent2"/>
                </a:solidFill>
                <a:latin typeface="+mn-lt"/>
                <a:hlinkClick r:id="rId2"/>
              </a:rPr>
              <a:t>/</a:t>
            </a:r>
            <a:endParaRPr lang="en-US" dirty="0" smtClean="0">
              <a:solidFill>
                <a:schemeClr val="accent2"/>
              </a:solidFill>
              <a:latin typeface="+mn-lt"/>
            </a:endParaRPr>
          </a:p>
          <a:p>
            <a:pPr algn="ctr"/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0" y="1994446"/>
            <a:ext cx="1511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1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43076" y="313987"/>
            <a:ext cx="34209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latin typeface="+mn-lt"/>
              </a:rPr>
              <a:t>engadget.com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 smtClean="0">
                <a:latin typeface="+mn-lt"/>
              </a:rPr>
              <a:t>rss.xml</a:t>
            </a:r>
            <a:endParaRPr lang="en-US" sz="1800" dirty="0" smtClean="0">
              <a:latin typeface="+mn-lt"/>
            </a:endParaRPr>
          </a:p>
          <a:p>
            <a:r>
              <a:rPr lang="en-US" sz="1800" dirty="0" err="1">
                <a:latin typeface="+mn-lt"/>
              </a:rPr>
              <a:t>feeds.mashable.com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 smtClean="0">
                <a:latin typeface="+mn-lt"/>
              </a:rPr>
              <a:t>mashable</a:t>
            </a:r>
            <a:endParaRPr lang="en-US" sz="1800" dirty="0" smtClean="0">
              <a:latin typeface="+mn-lt"/>
            </a:endParaRPr>
          </a:p>
          <a:p>
            <a:r>
              <a:rPr lang="en-US" sz="1800" dirty="0" err="1">
                <a:latin typeface="+mn-lt"/>
              </a:rPr>
              <a:t>feeds.feedburner.com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 smtClean="0">
                <a:latin typeface="+mn-lt"/>
              </a:rPr>
              <a:t>ubergizmo</a:t>
            </a:r>
            <a:endParaRPr lang="en-US" sz="1800" dirty="0" smtClean="0">
              <a:latin typeface="+mn-lt"/>
            </a:endParaRPr>
          </a:p>
          <a:p>
            <a:r>
              <a:rPr lang="en-US" sz="1800" dirty="0" err="1">
                <a:latin typeface="+mn-lt"/>
              </a:rPr>
              <a:t>feeds.feedburner.com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crunchgear</a:t>
            </a:r>
            <a:endParaRPr lang="en-US" sz="18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38" y="1924245"/>
            <a:ext cx="6926294" cy="4617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298" y="279809"/>
            <a:ext cx="4401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Phone stories from multiple feed providers</a:t>
            </a:r>
          </a:p>
        </p:txBody>
      </p:sp>
    </p:spTree>
    <p:extLst>
      <p:ext uri="{BB962C8B-B14F-4D97-AF65-F5344CB8AC3E}">
        <p14:creationId xmlns:p14="http://schemas.microsoft.com/office/powerpoint/2010/main" val="358710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50701" y="98750"/>
            <a:ext cx="34209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latin typeface="+mn-lt"/>
              </a:rPr>
              <a:t>engadget.com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 smtClean="0">
                <a:latin typeface="+mn-lt"/>
              </a:rPr>
              <a:t>rss.xml</a:t>
            </a:r>
            <a:endParaRPr lang="en-US" sz="1800" dirty="0" smtClean="0">
              <a:latin typeface="+mn-lt"/>
            </a:endParaRPr>
          </a:p>
          <a:p>
            <a:r>
              <a:rPr lang="en-US" sz="1800" dirty="0" err="1">
                <a:latin typeface="+mn-lt"/>
              </a:rPr>
              <a:t>feeds.mashable.com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 smtClean="0">
                <a:latin typeface="+mn-lt"/>
              </a:rPr>
              <a:t>mashable</a:t>
            </a:r>
            <a:endParaRPr lang="en-US" sz="1800" dirty="0" smtClean="0">
              <a:latin typeface="+mn-lt"/>
            </a:endParaRPr>
          </a:p>
          <a:p>
            <a:r>
              <a:rPr lang="en-US" sz="1800" dirty="0" err="1">
                <a:latin typeface="+mn-lt"/>
              </a:rPr>
              <a:t>feeds.feedburner.com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 smtClean="0">
                <a:latin typeface="+mn-lt"/>
              </a:rPr>
              <a:t>ubergizmo</a:t>
            </a:r>
            <a:endParaRPr lang="en-US" sz="1800" dirty="0" smtClean="0">
              <a:latin typeface="+mn-lt"/>
            </a:endParaRPr>
          </a:p>
          <a:p>
            <a:r>
              <a:rPr lang="en-US" sz="1800" dirty="0" err="1">
                <a:latin typeface="+mn-lt"/>
              </a:rPr>
              <a:t>feeds.feedburner.com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crunchgear</a:t>
            </a:r>
            <a:endParaRPr 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74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29113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830510" y="1345233"/>
            <a:ext cx="3390154" cy="1355996"/>
          </a:xfrm>
          <a:prstGeom prst="roundRect">
            <a:avLst/>
          </a:prstGeom>
          <a:ln w="7620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881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068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76" y="1226853"/>
            <a:ext cx="8301315" cy="5631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160" y="333619"/>
            <a:ext cx="44018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Defining a New Service</a:t>
            </a:r>
          </a:p>
        </p:txBody>
      </p:sp>
    </p:spTree>
    <p:extLst>
      <p:ext uri="{BB962C8B-B14F-4D97-AF65-F5344CB8AC3E}">
        <p14:creationId xmlns:p14="http://schemas.microsoft.com/office/powerpoint/2010/main" val="163466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20" y="1040853"/>
            <a:ext cx="8233233" cy="57087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159" y="333619"/>
            <a:ext cx="73614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Using the 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Wordcount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Service in Pipes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4804" y="5585409"/>
            <a:ext cx="839466" cy="365903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4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316"/>
            <a:ext cx="9144000" cy="6167684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72898" y="0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4000" dirty="0" err="1" smtClean="0"/>
              <a:t>DUIMap.org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565076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772898" y="368091"/>
            <a:ext cx="7620000" cy="787569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6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  <a:latin typeface="Cambria" pitchFamily="18" charset="0"/>
              </a:defRPr>
            </a:lvl9pPr>
          </a:lstStyle>
          <a:p>
            <a:pPr algn="ctr"/>
            <a:r>
              <a:rPr lang="en-US" sz="5400" dirty="0"/>
              <a:t>Yahoo! Query </a:t>
            </a:r>
            <a:r>
              <a:rPr lang="en-US" sz="5400" dirty="0" smtClean="0"/>
              <a:t>Language (YQL)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2906770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5911" y="475349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+mn-lt"/>
              </a:rPr>
              <a:t>The Yahoo! Query Language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is </a:t>
            </a:r>
            <a:r>
              <a:rPr lang="en-US" dirty="0">
                <a:latin typeface="+mn-lt"/>
              </a:rPr>
              <a:t>an expressive SQL-like language that lets you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query</a:t>
            </a:r>
            <a:r>
              <a:rPr lang="en-US" dirty="0">
                <a:latin typeface="+mn-lt"/>
              </a:rPr>
              <a:t>, filter, and join data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across </a:t>
            </a:r>
            <a:r>
              <a:rPr lang="en-US" dirty="0">
                <a:latin typeface="+mn-lt"/>
              </a:rPr>
              <a:t>Web services</a:t>
            </a:r>
          </a:p>
        </p:txBody>
      </p:sp>
    </p:spTree>
    <p:extLst>
      <p:ext uri="{BB962C8B-B14F-4D97-AF65-F5344CB8AC3E}">
        <p14:creationId xmlns:p14="http://schemas.microsoft.com/office/powerpoint/2010/main" val="143565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0457" y="3013502"/>
            <a:ext cx="5682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n-lt"/>
              </a:rPr>
              <a:t>http://</a:t>
            </a:r>
            <a:r>
              <a:rPr lang="en-US" dirty="0" err="1">
                <a:latin typeface="+mn-lt"/>
              </a:rPr>
              <a:t>developer.yahoo.com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yql</a:t>
            </a:r>
            <a:r>
              <a:rPr lang="en-US" dirty="0">
                <a:latin typeface="+mn-lt"/>
              </a:rPr>
              <a:t>/console/</a:t>
            </a:r>
          </a:p>
        </p:txBody>
      </p:sp>
    </p:spTree>
    <p:extLst>
      <p:ext uri="{BB962C8B-B14F-4D97-AF65-F5344CB8AC3E}">
        <p14:creationId xmlns:p14="http://schemas.microsoft.com/office/powerpoint/2010/main" val="389900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00"/>
            <a:ext cx="9144000" cy="599174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50674" y="1452852"/>
            <a:ext cx="6726497" cy="1194567"/>
          </a:xfrm>
          <a:prstGeom prst="roundRect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0674" y="2916466"/>
            <a:ext cx="6726497" cy="2399896"/>
          </a:xfrm>
          <a:prstGeom prst="roundRect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0674" y="5402457"/>
            <a:ext cx="6726497" cy="667236"/>
          </a:xfrm>
          <a:prstGeom prst="roundRect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41745" y="1442090"/>
            <a:ext cx="2034093" cy="4627603"/>
          </a:xfrm>
          <a:prstGeom prst="roundRect">
            <a:avLst/>
          </a:prstGeom>
          <a:ln w="57150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556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809826" y="1644447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Scrape content from Web pages</a:t>
            </a:r>
            <a:endParaRPr lang="en-US" dirty="0">
              <a:latin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826" y="2822725"/>
            <a:ext cx="7684842" cy="941443"/>
            <a:chOff x="809826" y="2017369"/>
            <a:chExt cx="7684842" cy="941443"/>
          </a:xfrm>
        </p:grpSpPr>
        <p:sp>
          <p:nvSpPr>
            <p:cNvPr id="6" name="Rectangle 5"/>
            <p:cNvSpPr/>
            <p:nvPr/>
          </p:nvSpPr>
          <p:spPr>
            <a:xfrm>
              <a:off x="809826" y="2017369"/>
              <a:ext cx="76566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+mn-lt"/>
                </a:rPr>
                <a:t>Dataflow visual language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049" y="2497147"/>
              <a:ext cx="76566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6600"/>
                  </a:solidFill>
                  <a:latin typeface="+mn-lt"/>
                </a:rPr>
                <a:t>Spreadsheet</a:t>
              </a:r>
              <a:endParaRPr lang="en-US" dirty="0">
                <a:solidFill>
                  <a:srgbClr val="FF6600"/>
                </a:solidFill>
                <a:latin typeface="+mn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049" y="4480781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+mn-lt"/>
              </a:rPr>
              <a:t>Integrate sources and services</a:t>
            </a:r>
            <a:endParaRPr lang="en-US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049" y="5659059"/>
            <a:ext cx="7656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+mn-lt"/>
              </a:rPr>
              <a:t>Publish to Web, maps, databases, …</a:t>
            </a:r>
            <a:endParaRPr lang="en-US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943" y="202787"/>
            <a:ext cx="1487972" cy="169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29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9763"/>
          </a:xfrm>
        </p:spPr>
        <p:txBody>
          <a:bodyPr/>
          <a:lstStyle/>
          <a:p>
            <a:r>
              <a:rPr lang="en-US" dirty="0" smtClean="0"/>
              <a:t>Marmite</a:t>
            </a:r>
            <a:endParaRPr lang="en-US" dirty="0"/>
          </a:p>
        </p:txBody>
      </p:sp>
      <p:pic>
        <p:nvPicPr>
          <p:cNvPr id="79874" name="Picture 2" descr="marmite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868363"/>
            <a:ext cx="9144000" cy="5989637"/>
          </a:xfrm>
          <a:noFill/>
          <a:ln/>
        </p:spPr>
      </p:pic>
      <p:sp>
        <p:nvSpPr>
          <p:cNvPr id="7" name="Rounded Rectangle 6"/>
          <p:cNvSpPr/>
          <p:nvPr/>
        </p:nvSpPr>
        <p:spPr>
          <a:xfrm>
            <a:off x="0" y="1432983"/>
            <a:ext cx="2137833" cy="5245099"/>
          </a:xfrm>
          <a:prstGeom prst="roundRect">
            <a:avLst>
              <a:gd name="adj" fmla="val 5742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37833" y="1432983"/>
            <a:ext cx="3291417" cy="5245099"/>
          </a:xfrm>
          <a:prstGeom prst="roundRect">
            <a:avLst>
              <a:gd name="adj" fmla="val 5742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29250" y="1432983"/>
            <a:ext cx="3598333" cy="5245099"/>
          </a:xfrm>
          <a:prstGeom prst="roundRect">
            <a:avLst>
              <a:gd name="adj" fmla="val 5742"/>
            </a:avLst>
          </a:prstGeom>
          <a:noFill/>
          <a:ln w="57150" cmpd="sng">
            <a:solidFill>
              <a:srgbClr val="FF0000"/>
            </a:solidFill>
          </a:ln>
          <a:effectLst>
            <a:glow rad="101600">
              <a:srgbClr val="FFFF00">
                <a:alpha val="43000"/>
              </a:srgbClr>
            </a:glow>
            <a:outerShdw blurRad="50800" dist="4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Font typeface="Arial"/>
              <a:buChar char="•"/>
            </a:pPr>
            <a:endParaRPr lang="en-US" sz="1600" dirty="0" smtClean="0">
              <a:solidFill>
                <a:srgbClr val="46465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260582"/>
            <a:ext cx="108026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Widgets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614" y="6260582"/>
            <a:ext cx="1236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Workflow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91864" y="6260582"/>
            <a:ext cx="101850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Results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3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Marmite Evaluation</a:t>
            </a:r>
            <a:endParaRPr lang="en-US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People</a:t>
            </a:r>
          </a:p>
          <a:p>
            <a:pPr lvl="1"/>
            <a:r>
              <a:rPr lang="en-US" dirty="0" smtClean="0"/>
              <a:t>2 novices</a:t>
            </a:r>
          </a:p>
          <a:p>
            <a:pPr lvl="1"/>
            <a:r>
              <a:rPr lang="en-US" dirty="0" smtClean="0"/>
              <a:t>2 people who know how to use spreadsheet</a:t>
            </a:r>
          </a:p>
          <a:p>
            <a:pPr lvl="1"/>
            <a:r>
              <a:rPr lang="en-US" dirty="0" smtClean="0"/>
              <a:t>2 programmers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4 Tasks</a:t>
            </a:r>
          </a:p>
          <a:p>
            <a:pPr lvl="1"/>
            <a:r>
              <a:rPr lang="en-US" dirty="0" smtClean="0"/>
              <a:t>Retrieve a set of addresses and geocode an address</a:t>
            </a:r>
          </a:p>
          <a:p>
            <a:pPr lvl="1"/>
            <a:r>
              <a:rPr lang="en-US" dirty="0" smtClean="0"/>
              <a:t>Search and filter out events further than a week away</a:t>
            </a:r>
          </a:p>
          <a:p>
            <a:pPr lvl="1"/>
            <a:r>
              <a:rPr lang="en-US" dirty="0" smtClean="0"/>
              <a:t>Compile event lists from two services and plot them on a map</a:t>
            </a:r>
          </a:p>
          <a:p>
            <a:pPr lvl="1"/>
            <a:r>
              <a:rPr lang="en-US" dirty="0" smtClean="0"/>
              <a:t>Recreate the map from </a:t>
            </a:r>
            <a:r>
              <a:rPr lang="en-US" dirty="0" err="1" smtClean="0"/>
              <a:t>housingmaps.com</a:t>
            </a:r>
            <a:r>
              <a:rPr lang="en-US" dirty="0" smtClean="0"/>
              <a:t> website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Marmite Result</a:t>
            </a:r>
            <a:endParaRPr 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Novices </a:t>
            </a:r>
            <a:r>
              <a:rPr lang="en-US" dirty="0" smtClean="0"/>
              <a:t>could not complete any task</a:t>
            </a:r>
          </a:p>
          <a:p>
            <a:pPr lvl="1"/>
            <a:r>
              <a:rPr lang="en-US" dirty="0" smtClean="0"/>
              <a:t>Confused about workflow paradigm</a:t>
            </a:r>
            <a:endParaRPr lang="en-US" dirty="0"/>
          </a:p>
          <a:p>
            <a:r>
              <a:rPr lang="en-US" dirty="0" smtClean="0"/>
              <a:t>3 users completed the 4 tasks in one hour</a:t>
            </a:r>
            <a:endParaRPr lang="en-US" dirty="0"/>
          </a:p>
          <a:p>
            <a:pPr lvl="1"/>
            <a:r>
              <a:rPr lang="en-US" dirty="0" smtClean="0"/>
              <a:t>1 from spreadsheet group</a:t>
            </a:r>
          </a:p>
          <a:p>
            <a:pPr lvl="1"/>
            <a:r>
              <a:rPr lang="en-US" dirty="0" smtClean="0"/>
              <a:t>2 programmers</a:t>
            </a:r>
          </a:p>
          <a:p>
            <a:pPr>
              <a:spcBef>
                <a:spcPts val="4800"/>
              </a:spcBef>
            </a:pPr>
            <a:r>
              <a:rPr lang="en-US" dirty="0" smtClean="0"/>
              <a:t>Biggest problem: understanding data flow</a:t>
            </a:r>
          </a:p>
          <a:p>
            <a:pPr lvl="1"/>
            <a:r>
              <a:rPr lang="en-US" dirty="0" smtClean="0"/>
              <a:t>Confusion about the input/output concept</a:t>
            </a:r>
          </a:p>
          <a:p>
            <a:pPr lvl="1"/>
            <a:r>
              <a:rPr lang="en-US" dirty="0" smtClean="0"/>
              <a:t>Failed to understand that result table is “live”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226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9465" y="4831393"/>
            <a:ext cx="970989" cy="1107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>
            <a:off x="979152" y="4191664"/>
            <a:ext cx="1914081" cy="907080"/>
          </a:xfrm>
          <a:prstGeom prst="cloudCallout">
            <a:avLst>
              <a:gd name="adj1" fmla="val -25786"/>
              <a:gd name="adj2" fmla="val 7480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What do I do next?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5662334" y="3647415"/>
            <a:ext cx="2358510" cy="926176"/>
          </a:xfrm>
          <a:prstGeom prst="cloudCallout">
            <a:avLst>
              <a:gd name="adj1" fmla="val 38697"/>
              <a:gd name="adj2" fmla="val 87805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… try the suggestions!</a:t>
            </a:r>
            <a:endParaRPr lang="en-US" sz="20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81729" y="5189638"/>
            <a:ext cx="1119873" cy="108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1130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226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6929" y="3695156"/>
            <a:ext cx="970989" cy="1107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>
            <a:off x="849828" y="3294131"/>
            <a:ext cx="1986113" cy="2005123"/>
          </a:xfrm>
          <a:prstGeom prst="cloudCallout">
            <a:avLst>
              <a:gd name="adj1" fmla="val -43094"/>
              <a:gd name="adj2" fmla="val 4575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Is my workflow doing the right thing?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6044278" y="1833255"/>
            <a:ext cx="2692712" cy="1728226"/>
          </a:xfrm>
          <a:prstGeom prst="cloudCallout">
            <a:avLst>
              <a:gd name="adj1" fmla="val -18750"/>
              <a:gd name="adj2" fmla="val 60733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… you can view the results of any step in the table!</a:t>
            </a:r>
            <a:endParaRPr lang="en-US" sz="20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81729" y="5189638"/>
            <a:ext cx="1119873" cy="108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48855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872"/>
          <a:stretch/>
        </p:blipFill>
        <p:spPr>
          <a:xfrm>
            <a:off x="2373923" y="276789"/>
            <a:ext cx="6770077" cy="6334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651" y="2767079"/>
            <a:ext cx="970989" cy="1107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>
            <a:off x="87923" y="224693"/>
            <a:ext cx="2227385" cy="2159000"/>
          </a:xfrm>
          <a:prstGeom prst="cloudCallout">
            <a:avLst>
              <a:gd name="adj1" fmla="val -18750"/>
              <a:gd name="adj2" fmla="val 60733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Operators have clearly marked </a:t>
            </a: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inputs</a:t>
            </a:r>
            <a:r>
              <a:rPr lang="en-US" sz="2000" dirty="0" smtClean="0">
                <a:latin typeface="+mn-lt"/>
              </a:rPr>
              <a:t>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and </a:t>
            </a: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outputs</a:t>
            </a:r>
            <a:endParaRPr lang="en-US" sz="20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65923" y="1758462"/>
            <a:ext cx="566615" cy="1465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72846" y="1084385"/>
            <a:ext cx="801077" cy="498231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6737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66265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2939" y="114300"/>
            <a:ext cx="2067543" cy="11079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FFFF00"/>
                </a:solidFill>
              </a:rPr>
              <a:t>2010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872"/>
          <a:stretch/>
        </p:blipFill>
        <p:spPr>
          <a:xfrm>
            <a:off x="2373923" y="276789"/>
            <a:ext cx="6770077" cy="6334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0011" y="5978769"/>
            <a:ext cx="608069" cy="693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loud Callout 9"/>
          <p:cNvSpPr/>
          <p:nvPr/>
        </p:nvSpPr>
        <p:spPr>
          <a:xfrm>
            <a:off x="537307" y="5929923"/>
            <a:ext cx="6799385" cy="820616"/>
          </a:xfrm>
          <a:prstGeom prst="cloudCallout">
            <a:avLst>
              <a:gd name="adj1" fmla="val 64280"/>
              <a:gd name="adj2" fmla="val -12506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Sometimes I can fill them for you … based on types</a:t>
            </a:r>
            <a:endParaRPr lang="en-US" sz="20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5384861" y="1638137"/>
            <a:ext cx="2557523" cy="2071962"/>
          </a:xfrm>
          <a:prstGeom prst="cloudCallout">
            <a:avLst>
              <a:gd name="adj1" fmla="val -49769"/>
              <a:gd name="adj2" fmla="val 6103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To connect them I need to tell you the column?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694254" y="4088103"/>
            <a:ext cx="1119873" cy="108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34062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70735"/>
            <a:ext cx="7463692" cy="5387265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375092" y="107462"/>
            <a:ext cx="2557523" cy="996461"/>
          </a:xfrm>
          <a:prstGeom prst="cloudCallout">
            <a:avLst>
              <a:gd name="adj1" fmla="val -61992"/>
              <a:gd name="adj2" fmla="val 12998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You can do maps!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688024" y="229257"/>
            <a:ext cx="1119873" cy="108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" b="100000" l="1141" r="96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1883" y="5724768"/>
            <a:ext cx="750408" cy="855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loud Callout 7"/>
          <p:cNvSpPr/>
          <p:nvPr/>
        </p:nvSpPr>
        <p:spPr>
          <a:xfrm>
            <a:off x="5128847" y="5011616"/>
            <a:ext cx="3165230" cy="1660769"/>
          </a:xfrm>
          <a:prstGeom prst="cloudCallout">
            <a:avLst>
              <a:gd name="adj1" fmla="val -65664"/>
              <a:gd name="adj2" fmla="val 2426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>Indeed, but right now I have only a small library of operators</a:t>
            </a:r>
            <a:endParaRPr lang="en-US" sz="2000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676086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Marmite Video</a:t>
            </a:r>
          </a:p>
        </p:txBody>
      </p:sp>
      <p:sp>
        <p:nvSpPr>
          <p:cNvPr id="10752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Marmite-Screencas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Widget-Based Approach</a:t>
            </a:r>
            <a:endParaRPr lang="en-US" dirty="0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Graphical language for programming</a:t>
            </a:r>
          </a:p>
          <a:p>
            <a:pPr lvl="1"/>
            <a:r>
              <a:rPr lang="en-US" dirty="0" smtClean="0"/>
              <a:t>Eliminates syntax errors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Must understand programming concepts</a:t>
            </a:r>
          </a:p>
          <a:p>
            <a:pPr lvl="1"/>
            <a:r>
              <a:rPr lang="en-US" dirty="0" smtClean="0"/>
              <a:t>Finding desired widgets is hard</a:t>
            </a:r>
          </a:p>
          <a:p>
            <a:r>
              <a:rPr lang="en-US" dirty="0" smtClean="0"/>
              <a:t>Several tools</a:t>
            </a:r>
          </a:p>
          <a:p>
            <a:pPr lvl="1"/>
            <a:r>
              <a:rPr lang="en-US" dirty="0" smtClean="0"/>
              <a:t>Yahoo Pipes</a:t>
            </a:r>
          </a:p>
          <a:p>
            <a:pPr lvl="1"/>
            <a:r>
              <a:rPr lang="en-US" dirty="0" smtClean="0"/>
              <a:t>Microsoft Popfly (now defunct)</a:t>
            </a:r>
          </a:p>
          <a:p>
            <a:pPr lvl="1"/>
            <a:r>
              <a:rPr lang="en-US" dirty="0" smtClean="0"/>
              <a:t>Marmite</a:t>
            </a:r>
            <a:endParaRPr lang="th-TH" dirty="0"/>
          </a:p>
        </p:txBody>
      </p:sp>
      <p:pic>
        <p:nvPicPr>
          <p:cNvPr id="19463" name="Picture 7" descr="pipes"/>
          <p:cNvPicPr>
            <a:picLocks noChangeAspect="1" noChangeArrowheads="1"/>
          </p:cNvPicPr>
          <p:nvPr/>
        </p:nvPicPr>
        <p:blipFill rotWithShape="1">
          <a:blip r:embed="rId3"/>
          <a:srcRect r="80084" b="11241"/>
          <a:stretch/>
        </p:blipFill>
        <p:spPr bwMode="auto">
          <a:xfrm>
            <a:off x="6772689" y="1143000"/>
            <a:ext cx="1914111" cy="484716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65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Extraction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Interactive Integration Specification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solidFill>
                  <a:srgbClr val="B2B2BE"/>
                </a:solidFill>
              </a:rPr>
              <a:t>Widget-based Approach to Integration</a:t>
            </a:r>
          </a:p>
          <a:p>
            <a:pPr>
              <a:spcAft>
                <a:spcPts val="4800"/>
              </a:spcAft>
            </a:pPr>
            <a:r>
              <a:rPr lang="en-US" smtClean="0"/>
              <a:t>Programming </a:t>
            </a:r>
            <a:r>
              <a:rPr lang="en-US" dirty="0"/>
              <a:t>by </a:t>
            </a:r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4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by Demonstration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data, not on the process</a:t>
            </a:r>
          </a:p>
          <a:p>
            <a:pPr lvl="1"/>
            <a:r>
              <a:rPr lang="en-US" dirty="0" smtClean="0"/>
              <a:t>Users are already familiar with data</a:t>
            </a:r>
          </a:p>
          <a:p>
            <a:pPr lvl="1"/>
            <a:r>
              <a:rPr lang="en-US" dirty="0" smtClean="0"/>
              <a:t>Use examples to specify </a:t>
            </a:r>
            <a:r>
              <a:rPr lang="en-US" dirty="0" err="1" smtClean="0"/>
              <a:t>mashup</a:t>
            </a:r>
            <a:r>
              <a:rPr lang="en-US" dirty="0" smtClean="0"/>
              <a:t> building steps</a:t>
            </a:r>
          </a:p>
          <a:p>
            <a:r>
              <a:rPr lang="en-US" dirty="0" smtClean="0"/>
              <a:t>Consolidate rather than Divide-And-Conquer</a:t>
            </a:r>
          </a:p>
          <a:p>
            <a:pPr lvl="1"/>
            <a:r>
              <a:rPr lang="en-US" dirty="0" smtClean="0"/>
              <a:t>Solving one issue can help solve other issues.</a:t>
            </a:r>
          </a:p>
          <a:p>
            <a:pPr lvl="1"/>
            <a:r>
              <a:rPr lang="en-US" dirty="0" smtClean="0"/>
              <a:t>Use one interaction platform -- a table</a:t>
            </a:r>
          </a:p>
          <a:p>
            <a:r>
              <a:rPr lang="en-US" dirty="0" smtClean="0"/>
              <a:t>Leverage data models and data instances</a:t>
            </a:r>
          </a:p>
          <a:p>
            <a:pPr lvl="1"/>
            <a:r>
              <a:rPr lang="en-US" dirty="0" smtClean="0"/>
              <a:t>Helps with source modeling, cleaning, and data integration.</a:t>
            </a:r>
            <a:endParaRPr lang="en-US" dirty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57200" y="1984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endParaRPr lang="th-TH" sz="4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 (Our Work)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619A-82EB-3549-A5E7-C8197FE200FF}" type="slidenum">
              <a:rPr lang="en-US" smtClean="0"/>
              <a:pPr/>
              <a:t>56</a:t>
            </a:fld>
            <a:endParaRPr lang="en-US" smtClean="0"/>
          </a:p>
        </p:txBody>
      </p:sp>
      <p:pic>
        <p:nvPicPr>
          <p:cNvPr id="37892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4788" y="1300163"/>
            <a:ext cx="6118225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ular Callout 7"/>
          <p:cNvSpPr/>
          <p:nvPr/>
        </p:nvSpPr>
        <p:spPr>
          <a:xfrm>
            <a:off x="3889130" y="4635311"/>
            <a:ext cx="2113441" cy="702269"/>
          </a:xfrm>
          <a:prstGeom prst="wedgeRoundRectCallout">
            <a:avLst>
              <a:gd name="adj1" fmla="val -42366"/>
              <a:gd name="adj2" fmla="val -97173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Data Source Types Currently Supported by Karma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504699" y="2668791"/>
            <a:ext cx="2136726" cy="901635"/>
          </a:xfrm>
          <a:prstGeom prst="wedgeRoundRectCallout">
            <a:avLst>
              <a:gd name="adj1" fmla="val -56706"/>
              <a:gd name="adj2" fmla="val 9632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Various Information Integration Operations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25458" y="1600199"/>
            <a:ext cx="2361342" cy="761035"/>
          </a:xfrm>
          <a:prstGeom prst="wedgeRoundRectCallout">
            <a:avLst>
              <a:gd name="adj1" fmla="val -54089"/>
              <a:gd name="adj2" fmla="val 95866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Data Table – Spreadsheet Type Interface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</a:t>
            </a:r>
            <a:r>
              <a:rPr lang="en-US" dirty="0" smtClean="0"/>
              <a:t>for Multiple Data Formats</a:t>
            </a:r>
            <a:endParaRPr lang="en-US" dirty="0"/>
          </a:p>
        </p:txBody>
      </p:sp>
      <p:sp>
        <p:nvSpPr>
          <p:cNvPr id="3891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56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D632-37D5-EA4F-8E2C-907E5B6C3B35}" type="slidenum">
              <a:rPr lang="en-US" smtClean="0"/>
              <a:pPr/>
              <a:t>57</a:t>
            </a:fld>
            <a:endParaRPr lang="en-US" smtClean="0"/>
          </a:p>
        </p:txBody>
      </p:sp>
      <p:pic>
        <p:nvPicPr>
          <p:cNvPr id="3891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1763713"/>
            <a:ext cx="3300413" cy="133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186238"/>
            <a:ext cx="31242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9"/>
          <p:cNvPicPr>
            <a:picLocks noChangeAspect="1"/>
          </p:cNvPicPr>
          <p:nvPr/>
        </p:nvPicPr>
        <p:blipFill>
          <a:blip r:embed="rId4"/>
          <a:srcRect b="9970"/>
          <a:stretch>
            <a:fillRect/>
          </a:stretch>
        </p:blipFill>
        <p:spPr bwMode="auto">
          <a:xfrm>
            <a:off x="4870450" y="4164013"/>
            <a:ext cx="3448050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Box 16"/>
          <p:cNvSpPr txBox="1">
            <a:spLocks noChangeArrowheads="1"/>
          </p:cNvSpPr>
          <p:nvPr/>
        </p:nvSpPr>
        <p:spPr bwMode="auto">
          <a:xfrm>
            <a:off x="1473200" y="3117850"/>
            <a:ext cx="1355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CSV Text File</a:t>
            </a:r>
          </a:p>
        </p:txBody>
      </p:sp>
      <p:sp>
        <p:nvSpPr>
          <p:cNvPr id="38920" name="TextBox 17"/>
          <p:cNvSpPr txBox="1">
            <a:spLocks noChangeArrowheads="1"/>
          </p:cNvSpPr>
          <p:nvPr/>
        </p:nvSpPr>
        <p:spPr bwMode="auto">
          <a:xfrm>
            <a:off x="5757863" y="3117850"/>
            <a:ext cx="1768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MySQL Database</a:t>
            </a:r>
          </a:p>
        </p:txBody>
      </p:sp>
      <p:sp>
        <p:nvSpPr>
          <p:cNvPr id="38921" name="TextBox 18"/>
          <p:cNvSpPr txBox="1">
            <a:spLocks noChangeArrowheads="1"/>
          </p:cNvSpPr>
          <p:nvPr/>
        </p:nvSpPr>
        <p:spPr bwMode="auto">
          <a:xfrm>
            <a:off x="1174750" y="5635625"/>
            <a:ext cx="18780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Excel Spreadsheet</a:t>
            </a:r>
          </a:p>
        </p:txBody>
      </p:sp>
      <p:sp>
        <p:nvSpPr>
          <p:cNvPr id="38922" name="TextBox 19"/>
          <p:cNvSpPr txBox="1">
            <a:spLocks noChangeArrowheads="1"/>
          </p:cNvSpPr>
          <p:nvPr/>
        </p:nvSpPr>
        <p:spPr bwMode="auto">
          <a:xfrm>
            <a:off x="5792788" y="5635625"/>
            <a:ext cx="17192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HTML Web Page</a:t>
            </a:r>
          </a:p>
        </p:txBody>
      </p:sp>
      <p:pic>
        <p:nvPicPr>
          <p:cNvPr id="38923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0450" y="1630363"/>
            <a:ext cx="3478213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Extraction By Example</a:t>
            </a:r>
            <a:endParaRPr lang="en-US" dirty="0" smtClean="0"/>
          </a:p>
        </p:txBody>
      </p:sp>
      <p:sp>
        <p:nvSpPr>
          <p:cNvPr id="39940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Drag and drop a few entries</a:t>
            </a:r>
          </a:p>
          <a:p>
            <a:r>
              <a:rPr lang="en-US" smtClean="0"/>
              <a:t>Karma generalizes to import all entries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F5790-C37C-7440-8A05-AB24759CC837}" type="slidenum">
              <a:rPr lang="en-US" smtClean="0"/>
              <a:pPr/>
              <a:t>58</a:t>
            </a:fld>
            <a:endParaRPr lang="en-US" smtClean="0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41826"/>
              </p:ext>
            </p:extLst>
          </p:nvPr>
        </p:nvGraphicFramePr>
        <p:xfrm>
          <a:off x="1267354" y="2506769"/>
          <a:ext cx="6499161" cy="3650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Document" r:id="rId4" imgW="2984500" imgH="1676400" progId="Word.Document.12">
                  <p:link updateAutomatic="1"/>
                </p:oleObj>
              </mc:Choice>
              <mc:Fallback>
                <p:oleObj name="Document" r:id="rId4" imgW="2984500" imgH="16764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7354" y="2506769"/>
                        <a:ext cx="6499161" cy="3650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Page Extraction Using Wrappers</a:t>
            </a:r>
            <a:endParaRPr lang="en-US" dirty="0" smtClean="0"/>
          </a:p>
        </p:txBody>
      </p:sp>
      <p:sp>
        <p:nvSpPr>
          <p:cNvPr id="4198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Iteratively called on all workspace rows</a:t>
            </a:r>
          </a:p>
          <a:p>
            <a:endParaRPr lang="en-US" dirty="0" smtClean="0"/>
          </a:p>
        </p:txBody>
      </p:sp>
      <p:sp>
        <p:nvSpPr>
          <p:cNvPr id="28680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27A1-AD2E-DA41-947C-9840F274D0D1}" type="slidenum">
              <a:rPr lang="en-US" smtClean="0"/>
              <a:pPr/>
              <a:t>59</a:t>
            </a:fld>
            <a:endParaRPr lang="en-US" smtClean="0"/>
          </a:p>
        </p:txBody>
      </p:sp>
      <p:pic>
        <p:nvPicPr>
          <p:cNvPr id="41988" name="Picture 5"/>
          <p:cNvPicPr>
            <a:picLocks noChangeAspect="1"/>
          </p:cNvPicPr>
          <p:nvPr/>
        </p:nvPicPr>
        <p:blipFill>
          <a:blip r:embed="rId2"/>
          <a:srcRect l="885" t="5614" r="3079" b="8183"/>
          <a:stretch>
            <a:fillRect/>
          </a:stretch>
        </p:blipFill>
        <p:spPr bwMode="auto">
          <a:xfrm>
            <a:off x="1730375" y="2071688"/>
            <a:ext cx="5554663" cy="408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>
          <a:xfrm>
            <a:off x="5926843" y="3562301"/>
            <a:ext cx="2995986" cy="1172399"/>
          </a:xfrm>
          <a:prstGeom prst="wedgeRoundRectCallout">
            <a:avLst>
              <a:gd name="adj1" fmla="val -60422"/>
              <a:gd name="adj2" fmla="val 823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Wrapper Library: Karma lists all the available wrappers on the local machine.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78CA5C-2F9D-5E45-A884-FCB6608DAD2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9144000" cy="6151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2647" y="152328"/>
            <a:ext cx="2067543" cy="11079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FFFF00"/>
                </a:solidFill>
              </a:rPr>
              <a:t>2014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8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Source Modeling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12383"/>
          </a:xfrm>
        </p:spPr>
        <p:txBody>
          <a:bodyPr/>
          <a:lstStyle/>
          <a:p>
            <a:r>
              <a:rPr lang="en-US" dirty="0" smtClean="0"/>
              <a:t>Automatically infer semantic types for columns</a:t>
            </a:r>
          </a:p>
          <a:p>
            <a:r>
              <a:rPr lang="en-US" dirty="0" smtClean="0"/>
              <a:t>Learn patterns using supervised machine learning</a:t>
            </a:r>
          </a:p>
        </p:txBody>
      </p:sp>
      <p:sp>
        <p:nvSpPr>
          <p:cNvPr id="29703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129E-B879-E342-94E3-C045EA00FDAC}" type="slidenum">
              <a:rPr lang="en-US" smtClean="0"/>
              <a:pPr/>
              <a:t>60</a:t>
            </a:fld>
            <a:endParaRPr lang="en-US" smtClean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003209" y="2369227"/>
            <a:ext cx="2675031" cy="1739619"/>
            <a:chOff x="367902" y="3223318"/>
            <a:chExt cx="2675211" cy="1738173"/>
          </a:xfrm>
        </p:grpSpPr>
        <p:pic>
          <p:nvPicPr>
            <p:cNvPr id="43032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7902" y="3223318"/>
              <a:ext cx="2330607" cy="132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33" name="TextBox 8"/>
            <p:cNvSpPr txBox="1">
              <a:spLocks noChangeArrowheads="1"/>
            </p:cNvSpPr>
            <p:nvPr/>
          </p:nvSpPr>
          <p:spPr bwMode="auto">
            <a:xfrm>
              <a:off x="367902" y="4623218"/>
              <a:ext cx="2675211" cy="338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Gill Sans MT" pitchFamily="27" charset="-18"/>
                </a:rPr>
                <a:t>Initial Semantic </a:t>
              </a:r>
              <a:r>
                <a:rPr lang="en-US" sz="1600" dirty="0" smtClean="0">
                  <a:latin typeface="Gill Sans MT" pitchFamily="27" charset="-18"/>
                </a:rPr>
                <a:t>Type unknown</a:t>
              </a:r>
              <a:endParaRPr lang="en-US" sz="1600" dirty="0">
                <a:latin typeface="Gill Sans MT" pitchFamily="27" charset="-18"/>
              </a:endParaRP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5479178" y="2369226"/>
            <a:ext cx="3292475" cy="1985583"/>
            <a:chOff x="2769629" y="3223318"/>
            <a:chExt cx="3292469" cy="1984297"/>
          </a:xfrm>
        </p:grpSpPr>
        <p:pic>
          <p:nvPicPr>
            <p:cNvPr id="43024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01974" y="3223318"/>
              <a:ext cx="2426192" cy="132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3120693" y="3383115"/>
              <a:ext cx="986851" cy="23876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028" name="TextBox 10"/>
            <p:cNvSpPr txBox="1">
              <a:spLocks noChangeArrowheads="1"/>
            </p:cNvSpPr>
            <p:nvPr/>
          </p:nvSpPr>
          <p:spPr bwMode="auto">
            <a:xfrm>
              <a:off x="3002553" y="4623218"/>
              <a:ext cx="3059545" cy="584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dirty="0" smtClean="0">
                  <a:latin typeface="Gill Sans MT" pitchFamily="27" charset="-18"/>
                </a:rPr>
                <a:t>User labels </a:t>
              </a:r>
              <a:r>
                <a:rPr lang="en-US" sz="1600" dirty="0">
                  <a:latin typeface="Gill Sans MT" pitchFamily="27" charset="-18"/>
                </a:rPr>
                <a:t>data with </a:t>
              </a:r>
              <a:r>
                <a:rPr lang="en-US" sz="1600" dirty="0" smtClean="0">
                  <a:latin typeface="Gill Sans MT" pitchFamily="27" charset="-18"/>
                </a:rPr>
                <a:t>appropriate semantic type</a:t>
              </a:r>
              <a:endParaRPr lang="en-US" sz="1600" dirty="0">
                <a:latin typeface="Gill Sans MT" pitchFamily="27" charset="-18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769629" y="3757857"/>
              <a:ext cx="351065" cy="2743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911651" y="4730872"/>
            <a:ext cx="2846387" cy="1990603"/>
            <a:chOff x="6062099" y="4126129"/>
            <a:chExt cx="2847501" cy="1990692"/>
          </a:xfrm>
        </p:grpSpPr>
        <p:pic>
          <p:nvPicPr>
            <p:cNvPr id="43019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03617" y="4126129"/>
              <a:ext cx="2423651" cy="1405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20" name="TextBox 15"/>
            <p:cNvSpPr txBox="1">
              <a:spLocks noChangeArrowheads="1"/>
            </p:cNvSpPr>
            <p:nvPr/>
          </p:nvSpPr>
          <p:spPr bwMode="auto">
            <a:xfrm>
              <a:off x="6062099" y="5532019"/>
              <a:ext cx="2847501" cy="584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dirty="0" smtClean="0">
                  <a:latin typeface="Gill Sans MT" pitchFamily="27" charset="-18"/>
                </a:rPr>
                <a:t>Karma learns and automatically assigns semantic type next time</a:t>
              </a:r>
              <a:endParaRPr lang="en-US" sz="1600" dirty="0">
                <a:latin typeface="Gill Sans MT" pitchFamily="27" charset="-18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062099" y="4256176"/>
              <a:ext cx="932633" cy="287276"/>
            </a:xfrm>
            <a:prstGeom prst="ellipse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Oval 18"/>
          <p:cNvSpPr/>
          <p:nvPr/>
        </p:nvSpPr>
        <p:spPr>
          <a:xfrm>
            <a:off x="2911651" y="2510026"/>
            <a:ext cx="747187" cy="209225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5896" y="2770554"/>
            <a:ext cx="2118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First</a:t>
            </a:r>
            <a:r>
              <a:rPr lang="en-US" dirty="0" smtClean="0"/>
              <a:t> time Karma encounters address 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5896" y="5029200"/>
            <a:ext cx="2118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Next</a:t>
            </a:r>
            <a:r>
              <a:rPr lang="en-US" dirty="0" smtClean="0"/>
              <a:t> time Karma encounters address data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Cleaning</a:t>
            </a:r>
            <a:endParaRPr lang="en-US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2717"/>
          </a:xfrm>
        </p:spPr>
        <p:txBody>
          <a:bodyPr/>
          <a:lstStyle/>
          <a:p>
            <a:r>
              <a:rPr lang="en-US" dirty="0" smtClean="0"/>
              <a:t>Karma learns cleaning rules from examples</a:t>
            </a:r>
          </a:p>
        </p:txBody>
      </p:sp>
      <p:sp>
        <p:nvSpPr>
          <p:cNvPr id="30728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E59EB-1AD1-4F4D-A860-676A21A4C107}" type="slidenum">
              <a:rPr lang="en-US" smtClean="0"/>
              <a:pPr/>
              <a:t>61</a:t>
            </a:fld>
            <a:endParaRPr lang="en-US" smtClean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74700" y="2260843"/>
            <a:ext cx="2692400" cy="1643063"/>
            <a:chOff x="774690" y="3011050"/>
            <a:chExt cx="2691883" cy="1643208"/>
          </a:xfrm>
        </p:grpSpPr>
        <p:pic>
          <p:nvPicPr>
            <p:cNvPr id="44056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4690" y="3011050"/>
              <a:ext cx="2691883" cy="1304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57" name="TextBox 6"/>
            <p:cNvSpPr txBox="1">
              <a:spLocks noChangeArrowheads="1"/>
            </p:cNvSpPr>
            <p:nvPr/>
          </p:nvSpPr>
          <p:spPr bwMode="auto">
            <a:xfrm>
              <a:off x="1111219" y="4315704"/>
              <a:ext cx="16660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Initial data source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730625" y="2260843"/>
            <a:ext cx="4370388" cy="1573213"/>
            <a:chOff x="3730523" y="3011049"/>
            <a:chExt cx="4369722" cy="1573763"/>
          </a:xfrm>
        </p:grpSpPr>
        <p:pic>
          <p:nvPicPr>
            <p:cNvPr id="44051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9887" y="3011049"/>
              <a:ext cx="3370358" cy="1304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ight Arrow 7"/>
            <p:cNvSpPr/>
            <p:nvPr/>
          </p:nvSpPr>
          <p:spPr>
            <a:xfrm>
              <a:off x="3730523" y="3591461"/>
              <a:ext cx="684591" cy="3968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055" name="TextBox 8"/>
            <p:cNvSpPr txBox="1">
              <a:spLocks noChangeArrowheads="1"/>
            </p:cNvSpPr>
            <p:nvPr/>
          </p:nvSpPr>
          <p:spPr bwMode="auto">
            <a:xfrm>
              <a:off x="5437040" y="4246258"/>
              <a:ext cx="20795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User provides example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6925" y="4071942"/>
            <a:ext cx="5807075" cy="2287583"/>
            <a:chOff x="3336925" y="4071942"/>
            <a:chExt cx="5807075" cy="2287583"/>
          </a:xfrm>
        </p:grpSpPr>
        <p:pic>
          <p:nvPicPr>
            <p:cNvPr id="44046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29356" y="4589666"/>
              <a:ext cx="3370763" cy="1401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Down Arrow 9"/>
            <p:cNvSpPr/>
            <p:nvPr/>
          </p:nvSpPr>
          <p:spPr bwMode="auto">
            <a:xfrm>
              <a:off x="6289954" y="4071942"/>
              <a:ext cx="386988" cy="39072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050" name="TextBox 10"/>
            <p:cNvSpPr txBox="1">
              <a:spLocks noChangeArrowheads="1"/>
            </p:cNvSpPr>
            <p:nvPr/>
          </p:nvSpPr>
          <p:spPr bwMode="auto">
            <a:xfrm>
              <a:off x="3336925" y="6021072"/>
              <a:ext cx="5807075" cy="338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Karma applies the learned transformation rules over remaining data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58813" y="4610100"/>
            <a:ext cx="3756025" cy="1760538"/>
            <a:chOff x="658337" y="4966750"/>
            <a:chExt cx="3756777" cy="1760412"/>
          </a:xfrm>
        </p:grpSpPr>
        <p:sp>
          <p:nvSpPr>
            <p:cNvPr id="13" name="Right Arrow 12"/>
            <p:cNvSpPr/>
            <p:nvPr/>
          </p:nvSpPr>
          <p:spPr>
            <a:xfrm rot="10800000">
              <a:off x="3730523" y="5410614"/>
              <a:ext cx="684591" cy="39684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44044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8337" y="4966750"/>
              <a:ext cx="2999130" cy="1402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5" name="TextBox 14"/>
            <p:cNvSpPr txBox="1">
              <a:spLocks noChangeArrowheads="1"/>
            </p:cNvSpPr>
            <p:nvPr/>
          </p:nvSpPr>
          <p:spPr bwMode="auto">
            <a:xfrm>
              <a:off x="774690" y="6388608"/>
              <a:ext cx="23551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Data source after cleaning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Integration</a:t>
            </a:r>
            <a:endParaRPr lang="en-US" dirty="0" smtClean="0"/>
          </a:p>
        </p:txBody>
      </p:sp>
      <p:sp>
        <p:nvSpPr>
          <p:cNvPr id="4505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Karma suggests potential joins with other sources</a:t>
            </a:r>
          </a:p>
          <a:p>
            <a:pPr lvl="1"/>
            <a:r>
              <a:rPr lang="en-US" dirty="0" smtClean="0"/>
              <a:t>Matching semantic type and column names</a:t>
            </a:r>
            <a:endParaRPr lang="en-US" dirty="0"/>
          </a:p>
        </p:txBody>
      </p:sp>
      <p:sp>
        <p:nvSpPr>
          <p:cNvPr id="31750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1750-8CF3-6645-91AC-D7B8B989B171}" type="slidenum">
              <a:rPr lang="en-US" smtClean="0"/>
              <a:pPr/>
              <a:t>62</a:t>
            </a:fld>
            <a:endParaRPr lang="en-US" smtClean="0"/>
          </a:p>
        </p:txBody>
      </p:sp>
      <p:pic>
        <p:nvPicPr>
          <p:cNvPr id="45060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3020090"/>
            <a:ext cx="8108950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797675" y="3294728"/>
            <a:ext cx="1441450" cy="1554162"/>
            <a:chOff x="6797040" y="3881120"/>
            <a:chExt cx="1442720" cy="1554480"/>
          </a:xfrm>
        </p:grpSpPr>
        <p:sp>
          <p:nvSpPr>
            <p:cNvPr id="6" name="Rectangle 5"/>
            <p:cNvSpPr/>
            <p:nvPr/>
          </p:nvSpPr>
          <p:spPr>
            <a:xfrm>
              <a:off x="6797040" y="423672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97040" y="441960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797040" y="459232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97040" y="477520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97040" y="494792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97040" y="512064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97040" y="406400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97040" y="388112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97040" y="5293360"/>
              <a:ext cx="1442720" cy="14224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426200" y="4933028"/>
            <a:ext cx="20526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Gill Sans MT" pitchFamily="27" charset="-18"/>
              </a:rPr>
              <a:t>Column completion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8" descr="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3" y="1366838"/>
            <a:ext cx="60452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Integration</a:t>
            </a:r>
            <a:endParaRPr lang="en-US" dirty="0" smtClean="0"/>
          </a:p>
        </p:txBody>
      </p:sp>
      <p:sp>
        <p:nvSpPr>
          <p:cNvPr id="3379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E941-805B-C448-95B4-CDCFE63EE420}" type="slidenum">
              <a:rPr lang="en-US" smtClean="0"/>
              <a:pPr/>
              <a:t>63</a:t>
            </a:fld>
            <a:endParaRPr lang="en-US" smtClean="0"/>
          </a:p>
        </p:txBody>
      </p:sp>
      <p:grpSp>
        <p:nvGrpSpPr>
          <p:cNvPr id="47108" name="Group 18"/>
          <p:cNvGrpSpPr>
            <a:grpSpLocks/>
          </p:cNvGrpSpPr>
          <p:nvPr/>
        </p:nvGrpSpPr>
        <p:grpSpPr bwMode="auto">
          <a:xfrm>
            <a:off x="5149850" y="2030413"/>
            <a:ext cx="3883025" cy="2168525"/>
            <a:chOff x="5150141" y="2030148"/>
            <a:chExt cx="3882099" cy="2168583"/>
          </a:xfrm>
        </p:grpSpPr>
        <p:pic>
          <p:nvPicPr>
            <p:cNvPr id="47117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893130" y="2398269"/>
              <a:ext cx="3069662" cy="1293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>
            <a:xfrm rot="10800000">
              <a:off x="5150141" y="2030148"/>
              <a:ext cx="1093527" cy="6286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5150141" y="2190489"/>
              <a:ext cx="2886974" cy="4683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120" name="TextBox 15"/>
            <p:cNvSpPr txBox="1">
              <a:spLocks noChangeArrowheads="1"/>
            </p:cNvSpPr>
            <p:nvPr/>
          </p:nvSpPr>
          <p:spPr bwMode="auto">
            <a:xfrm>
              <a:off x="6243591" y="3613955"/>
              <a:ext cx="2788649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MySQL Database loaded as a another source in Karma</a:t>
              </a:r>
            </a:p>
          </p:txBody>
        </p:sp>
      </p:grpSp>
      <p:sp>
        <p:nvSpPr>
          <p:cNvPr id="47109" name="TextBox 17"/>
          <p:cNvSpPr txBox="1">
            <a:spLocks noChangeArrowheads="1"/>
          </p:cNvSpPr>
          <p:nvPr/>
        </p:nvSpPr>
        <p:spPr bwMode="auto">
          <a:xfrm>
            <a:off x="336550" y="3335338"/>
            <a:ext cx="58023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Gill Sans MT" pitchFamily="27" charset="-18"/>
              </a:rPr>
              <a:t>Karma suggests </a:t>
            </a:r>
            <a:r>
              <a:rPr lang="en-US" sz="1600" dirty="0" smtClean="0">
                <a:latin typeface="Gill Sans MT" pitchFamily="27" charset="-18"/>
              </a:rPr>
              <a:t>new columns in </a:t>
            </a:r>
            <a:r>
              <a:rPr lang="en-US" sz="1600" dirty="0">
                <a:latin typeface="Gill Sans MT" pitchFamily="27" charset="-18"/>
              </a:rPr>
              <a:t>a drop down list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85750" y="3757613"/>
            <a:ext cx="5557468" cy="2317777"/>
            <a:chOff x="286384" y="3757901"/>
            <a:chExt cx="5557520" cy="2317960"/>
          </a:xfrm>
        </p:grpSpPr>
        <p:pic>
          <p:nvPicPr>
            <p:cNvPr id="47112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77824" y="4239608"/>
              <a:ext cx="5466080" cy="1497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Down Arrow 16"/>
            <p:cNvSpPr/>
            <p:nvPr/>
          </p:nvSpPr>
          <p:spPr>
            <a:xfrm>
              <a:off x="2922904" y="3757901"/>
              <a:ext cx="396240" cy="481707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116" name="TextBox 22"/>
            <p:cNvSpPr txBox="1">
              <a:spLocks noChangeArrowheads="1"/>
            </p:cNvSpPr>
            <p:nvPr/>
          </p:nvSpPr>
          <p:spPr bwMode="auto">
            <a:xfrm>
              <a:off x="286384" y="5737280"/>
              <a:ext cx="3758496" cy="338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Gill Sans MT" pitchFamily="27" charset="-18"/>
                </a:rPr>
                <a:t>Karma </a:t>
              </a:r>
              <a:r>
                <a:rPr lang="en-US" sz="1600" dirty="0" smtClean="0">
                  <a:latin typeface="Gill Sans MT" pitchFamily="27" charset="-18"/>
                </a:rPr>
                <a:t>generates and executes join queries</a:t>
              </a:r>
              <a:endParaRPr lang="en-US" sz="1600" dirty="0">
                <a:latin typeface="Gill Sans MT" pitchFamily="27" charset="-18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By Demonstration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Visualization by example using a drag and drop</a:t>
            </a:r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2DA-7508-5848-96C2-69461CE1DF02}" type="slidenum">
              <a:rPr lang="en-US" smtClean="0"/>
              <a:pPr/>
              <a:t>64</a:t>
            </a:fld>
            <a:endParaRPr lang="en-US" smtClean="0"/>
          </a:p>
        </p:txBody>
      </p:sp>
      <p:pic>
        <p:nvPicPr>
          <p:cNvPr id="11" name="Picture 10" descr="Screen shot 2010-04-25 at 11.27.37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838" y="1830388"/>
            <a:ext cx="8139112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Screen shot 2010-04-25 at 11.29.38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8" y="1830388"/>
            <a:ext cx="8139112" cy="461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ight Arrow 12"/>
          <p:cNvSpPr/>
          <p:nvPr/>
        </p:nvSpPr>
        <p:spPr>
          <a:xfrm>
            <a:off x="4282789" y="2382395"/>
            <a:ext cx="2559827" cy="177203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" name="Picture 13" descr="Screen shot 2010-04-25 at 11.30.33 AM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5" y="1830388"/>
            <a:ext cx="813435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6557097" y="1831097"/>
            <a:ext cx="2187174" cy="4611485"/>
          </a:xfrm>
          <a:prstGeom prst="rect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Callout 16"/>
          <p:cNvSpPr/>
          <p:nvPr/>
        </p:nvSpPr>
        <p:spPr>
          <a:xfrm>
            <a:off x="3977578" y="3091207"/>
            <a:ext cx="2254618" cy="639899"/>
          </a:xfrm>
          <a:prstGeom prst="wedgeEllipseCallout">
            <a:avLst>
              <a:gd name="adj1" fmla="val 72619"/>
              <a:gd name="adj2" fmla="val 9711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Output  Preview Window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4282789" y="2190509"/>
            <a:ext cx="2274307" cy="369089"/>
          </a:xfrm>
          <a:prstGeom prst="wedgeEllipseCallout">
            <a:avLst>
              <a:gd name="adj1" fmla="val 65548"/>
              <a:gd name="adj2" fmla="val 10516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Preview Generated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Visualization: 4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Paragraph</a:t>
            </a:r>
          </a:p>
          <a:p>
            <a:endParaRPr lang="en-US" dirty="0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66823"/>
              </p:ext>
            </p:extLst>
          </p:nvPr>
        </p:nvGraphicFramePr>
        <p:xfrm>
          <a:off x="2179638" y="1492250"/>
          <a:ext cx="5658424" cy="1885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3" name="Document" r:id="rId3" imgW="3048000" imgH="1016000" progId="Word.Document.12">
                  <p:link updateAutomatic="1"/>
                </p:oleObj>
              </mc:Choice>
              <mc:Fallback>
                <p:oleObj name="Document" r:id="rId3" imgW="3048000" imgH="10160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1492250"/>
                        <a:ext cx="5658424" cy="1885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012941"/>
              </p:ext>
            </p:extLst>
          </p:nvPr>
        </p:nvGraphicFramePr>
        <p:xfrm>
          <a:off x="2179638" y="4275667"/>
          <a:ext cx="5668548" cy="2042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4" name="Document" r:id="rId3" imgW="2819400" imgH="1016000" progId="Word.Document.12">
                  <p:link updateAutomatic="1"/>
                </p:oleObj>
              </mc:Choice>
              <mc:Fallback>
                <p:oleObj name="Document" r:id="rId3" imgW="2819400" imgH="1016000" progId="Word.Document.12">
                  <p:link updateAutomatic="1"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4275667"/>
                        <a:ext cx="5668548" cy="2042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4 Types</a:t>
            </a:r>
            <a:endParaRPr lang="en-US" dirty="0" smtClean="0"/>
          </a:p>
        </p:txBody>
      </p:sp>
      <p:sp>
        <p:nvSpPr>
          <p:cNvPr id="5120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Tables</a:t>
            </a:r>
            <a:endParaRPr lang="en-US" dirty="0"/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517252"/>
              </p:ext>
            </p:extLst>
          </p:nvPr>
        </p:nvGraphicFramePr>
        <p:xfrm>
          <a:off x="2108200" y="1650474"/>
          <a:ext cx="5421739" cy="187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7" name="Document" r:id="rId3" imgW="2755900" imgH="952500" progId="Word.Document.12">
                  <p:link updateAutomatic="1"/>
                </p:oleObj>
              </mc:Choice>
              <mc:Fallback>
                <p:oleObj name="Document" r:id="rId3" imgW="2755900" imgH="9525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1650474"/>
                        <a:ext cx="5421739" cy="18737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865963"/>
              </p:ext>
            </p:extLst>
          </p:nvPr>
        </p:nvGraphicFramePr>
        <p:xfrm>
          <a:off x="2108200" y="4445004"/>
          <a:ext cx="5319921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8" name="Document" r:id="rId3" imgW="3022600" imgH="990600" progId="Word.Document.12">
                  <p:link updateAutomatic="1"/>
                </p:oleObj>
              </mc:Choice>
              <mc:Fallback>
                <p:oleObj name="Document" r:id="rId3" imgW="3022600" imgH="990600" progId="Word.Document.12">
                  <p:link updateAutomatic="1"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4445004"/>
                        <a:ext cx="5319921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Publication: Multiple Formats</a:t>
            </a:r>
            <a:endParaRPr 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HTML Page</a:t>
            </a:r>
          </a:p>
          <a:p>
            <a:r>
              <a:rPr lang="en-US" dirty="0" smtClean="0"/>
              <a:t>Database table</a:t>
            </a:r>
          </a:p>
          <a:p>
            <a:r>
              <a:rPr lang="en-US" dirty="0" smtClean="0"/>
              <a:t>KML Layer</a:t>
            </a:r>
          </a:p>
          <a:p>
            <a:r>
              <a:rPr lang="en-US" dirty="0" smtClean="0"/>
              <a:t>XML File</a:t>
            </a:r>
          </a:p>
          <a:p>
            <a:r>
              <a:rPr lang="en-US" dirty="0" smtClean="0"/>
              <a:t>CSV Text File</a:t>
            </a:r>
          </a:p>
        </p:txBody>
      </p:sp>
      <p:sp>
        <p:nvSpPr>
          <p:cNvPr id="41996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8D39-91C0-8E45-A6D2-1DB37C4EEDED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1974850" y="1997075"/>
            <a:ext cx="185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Gill Sans MT" pitchFamily="27" charset="-18"/>
            </a:endParaRPr>
          </a:p>
        </p:txBody>
      </p:sp>
      <p:pic>
        <p:nvPicPr>
          <p:cNvPr id="52229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5613" y="2144713"/>
            <a:ext cx="5916612" cy="3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2464091" y="4385646"/>
            <a:ext cx="3766694" cy="1432812"/>
          </a:xfrm>
          <a:prstGeom prst="ellipse">
            <a:avLst/>
          </a:prstGeom>
          <a:noFill/>
          <a:ln w="317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240100" y="5178100"/>
            <a:ext cx="2538785" cy="893783"/>
          </a:xfrm>
          <a:prstGeom prst="wedgeRoundRectCallout">
            <a:avLst>
              <a:gd name="adj1" fmla="val 84776"/>
              <a:gd name="adj2" fmla="val -78389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Different mashup publishing options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9" descr="Screen shot 2010-04-25 at 1.38.42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74825"/>
            <a:ext cx="822960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80966" cy="990600"/>
          </a:xfrm>
        </p:spPr>
        <p:txBody>
          <a:bodyPr/>
          <a:lstStyle/>
          <a:p>
            <a:r>
              <a:rPr lang="en-US" dirty="0" smtClean="0"/>
              <a:t>Automatic Detection and Geocoding of Geospatial References</a:t>
            </a:r>
            <a:endParaRPr lang="en-US" dirty="0"/>
          </a:p>
        </p:txBody>
      </p:sp>
      <p:sp>
        <p:nvSpPr>
          <p:cNvPr id="5325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30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BA6D8-B87A-6D41-AFAC-D6CEAB7322AB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11" name="Oval 10"/>
          <p:cNvSpPr/>
          <p:nvPr/>
        </p:nvSpPr>
        <p:spPr>
          <a:xfrm>
            <a:off x="1201150" y="1774502"/>
            <a:ext cx="2786274" cy="1169036"/>
          </a:xfrm>
          <a:prstGeom prst="ellipse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ounded Rectangular Callout 16"/>
          <p:cNvSpPr/>
          <p:nvPr/>
        </p:nvSpPr>
        <p:spPr>
          <a:xfrm>
            <a:off x="2440069" y="4380320"/>
            <a:ext cx="6166731" cy="990072"/>
          </a:xfrm>
          <a:prstGeom prst="wedgeRoundRectCallout">
            <a:avLst>
              <a:gd name="adj1" fmla="val -52617"/>
              <a:gd name="adj2" fmla="val -21628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dirty="0">
                <a:solidFill>
                  <a:srgbClr val="464653"/>
                </a:solidFill>
              </a:rPr>
              <a:t> Geospatial references automatically detected using semantic types.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dirty="0">
                <a:solidFill>
                  <a:srgbClr val="464653"/>
                </a:solidFill>
              </a:rPr>
              <a:t> Google </a:t>
            </a:r>
            <a:r>
              <a:rPr lang="en-US" sz="1600" dirty="0" err="1">
                <a:solidFill>
                  <a:srgbClr val="464653"/>
                </a:solidFill>
              </a:rPr>
              <a:t>geocoding</a:t>
            </a:r>
            <a:r>
              <a:rPr lang="en-US" sz="1600" dirty="0">
                <a:solidFill>
                  <a:srgbClr val="464653"/>
                </a:solidFill>
              </a:rPr>
              <a:t> service used to get coordinates.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dirty="0">
                <a:solidFill>
                  <a:srgbClr val="464653"/>
                </a:solidFill>
              </a:rPr>
              <a:t> Markers are placed on those coordinates in the final mashup.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Mashup</a:t>
            </a:r>
            <a:r>
              <a:rPr lang="en-US" dirty="0" smtClean="0"/>
              <a:t> Data Visualized on Maps</a:t>
            </a:r>
            <a:endParaRPr lang="en-US" dirty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CDBD-7CB5-DB4F-A007-A83F789AE2C7}" type="slidenum">
              <a:rPr lang="en-US" smtClean="0"/>
              <a:pPr/>
              <a:t>69</a:t>
            </a:fld>
            <a:endParaRPr lang="en-US" smtClean="0"/>
          </a:p>
        </p:txBody>
      </p:sp>
      <p:pic>
        <p:nvPicPr>
          <p:cNvPr id="54276" name="Picture 5" descr="Mashup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438" y="1697038"/>
            <a:ext cx="6111875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Problem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spcAft>
                <a:spcPts val="4800"/>
              </a:spcAft>
            </a:pPr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Significant expertise to create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Demand is huge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Unique user requirements</a:t>
            </a:r>
          </a:p>
          <a:p>
            <a:pPr>
              <a:spcAft>
                <a:spcPts val="4800"/>
              </a:spcAft>
            </a:pPr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Growing number of sources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Karma Video</a:t>
            </a:r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Karma_25Dec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9550"/>
            <a:ext cx="9144000" cy="6437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/>
              <a:t>Tradeoffs in each approach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2"/>
            <a:ext cx="8229600" cy="4937760"/>
          </a:xfrm>
        </p:spPr>
        <p:txBody>
          <a:bodyPr/>
          <a:lstStyle/>
          <a:p>
            <a:pPr lvl="1"/>
            <a:r>
              <a:rPr lang="en-US" sz="2000" b="1" dirty="0" smtClean="0"/>
              <a:t>Interactive Extraction Specification: Piggy bank</a:t>
            </a:r>
          </a:p>
          <a:p>
            <a:pPr lvl="2"/>
            <a:r>
              <a:rPr lang="en-US" dirty="0" smtClean="0"/>
              <a:t>Pro: Turns Web sites into structured data with library of extractors</a:t>
            </a:r>
          </a:p>
          <a:p>
            <a:pPr lvl="2"/>
            <a:r>
              <a:rPr lang="en-US" dirty="0" smtClean="0"/>
              <a:t>Con: Requires an expert to create new extractors</a:t>
            </a:r>
          </a:p>
          <a:p>
            <a:pPr lvl="1"/>
            <a:r>
              <a:rPr lang="en-US" sz="2000" b="1" dirty="0" smtClean="0"/>
              <a:t>Interactive Integration Specification: </a:t>
            </a:r>
            <a:r>
              <a:rPr lang="en-US" sz="2000" b="1" dirty="0" err="1" smtClean="0"/>
              <a:t>Mashmaker</a:t>
            </a:r>
            <a:endParaRPr lang="en-US" sz="2000" b="1" dirty="0" smtClean="0"/>
          </a:p>
          <a:p>
            <a:pPr lvl="2"/>
            <a:r>
              <a:rPr lang="en-US" dirty="0" smtClean="0"/>
              <a:t>Pro: Flexible, browser-based integration</a:t>
            </a:r>
          </a:p>
          <a:p>
            <a:pPr lvl="2"/>
            <a:r>
              <a:rPr lang="en-US" dirty="0" smtClean="0"/>
              <a:t>Con: Requires an expert to add new functionality</a:t>
            </a:r>
          </a:p>
          <a:p>
            <a:pPr lvl="1"/>
            <a:r>
              <a:rPr lang="en-US" sz="2000" b="1" dirty="0" smtClean="0"/>
              <a:t>Widget-based Approach</a:t>
            </a:r>
            <a:r>
              <a:rPr lang="en-US" sz="2000" b="1" dirty="0" smtClean="0"/>
              <a:t>: Yahoo Pipes &amp; </a:t>
            </a:r>
            <a:r>
              <a:rPr lang="en-US" sz="2000" b="1" dirty="0" smtClean="0"/>
              <a:t>Marmite</a:t>
            </a:r>
          </a:p>
          <a:p>
            <a:pPr lvl="2"/>
            <a:r>
              <a:rPr lang="en-US" dirty="0" smtClean="0"/>
              <a:t>Pro: Easy integration of capabilities</a:t>
            </a:r>
          </a:p>
          <a:p>
            <a:pPr lvl="2"/>
            <a:r>
              <a:rPr lang="en-US" dirty="0" smtClean="0"/>
              <a:t>Con: Dataflow model is difficult for users to understand</a:t>
            </a:r>
          </a:p>
          <a:p>
            <a:pPr lvl="1"/>
            <a:r>
              <a:rPr lang="en-US" sz="2000" b="1" dirty="0" smtClean="0"/>
              <a:t>Programming by Demonstration: Karma </a:t>
            </a:r>
          </a:p>
          <a:p>
            <a:pPr lvl="2"/>
            <a:r>
              <a:rPr lang="en-US" dirty="0" smtClean="0"/>
              <a:t>Pro: Easy for users to specify integration</a:t>
            </a:r>
          </a:p>
          <a:p>
            <a:pPr lvl="2"/>
            <a:r>
              <a:rPr lang="en-US" dirty="0" smtClean="0"/>
              <a:t>Con: May not work on all web sites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>
                <a:ea typeface="ＭＳ Ｐゴシック" pitchFamily="27" charset="-128"/>
                <a:cs typeface="ＭＳ Ｐゴシック" pitchFamily="27" charset="-128"/>
              </a:rPr>
              <a:t>Motivation: Crisis </a:t>
            </a:r>
            <a:r>
              <a:rPr lang="en-US" dirty="0" err="1" smtClean="0">
                <a:ea typeface="ＭＳ Ｐゴシック" pitchFamily="27" charset="-128"/>
                <a:cs typeface="ＭＳ Ｐゴシック" pitchFamily="27" charset="-128"/>
              </a:rPr>
              <a:t>ManageMENT</a:t>
            </a:r>
            <a:endParaRPr lang="en-US" dirty="0" smtClean="0"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32771" name="Content Placeholder 2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2400" smtClean="0">
                <a:ea typeface="ＭＳ Ｐゴシック" pitchFamily="27" charset="-128"/>
                <a:cs typeface="ＭＳ Ｐゴシック" pitchFamily="27" charset="-128"/>
              </a:rPr>
              <a:t>Analyst employs multiple data sources for decision-making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757738" y="4071938"/>
            <a:ext cx="3929062" cy="1866900"/>
            <a:chOff x="4756968" y="3909299"/>
            <a:chExt cx="3929832" cy="1867473"/>
          </a:xfrm>
        </p:grpSpPr>
        <p:sp>
          <p:nvSpPr>
            <p:cNvPr id="32793" name="TextBox 27"/>
            <p:cNvSpPr txBox="1">
              <a:spLocks noChangeArrowheads="1"/>
            </p:cNvSpPr>
            <p:nvPr/>
          </p:nvSpPr>
          <p:spPr bwMode="auto">
            <a:xfrm>
              <a:off x="4756968" y="5407440"/>
              <a:ext cx="39298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Gill Sans MT" pitchFamily="27" charset="-18"/>
                </a:rPr>
                <a:t>Evacuation Centers List in CSV Text File</a:t>
              </a:r>
            </a:p>
          </p:txBody>
        </p:sp>
        <p:pic>
          <p:nvPicPr>
            <p:cNvPr id="32794" name="Picture 2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5238" y="3909299"/>
              <a:ext cx="3299883" cy="133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00013" y="4103688"/>
            <a:ext cx="4344987" cy="1839912"/>
            <a:chOff x="4587712" y="1948992"/>
            <a:chExt cx="4344609" cy="1839862"/>
          </a:xfrm>
        </p:grpSpPr>
        <p:sp>
          <p:nvSpPr>
            <p:cNvPr id="32791" name="TextBox 29"/>
            <p:cNvSpPr txBox="1">
              <a:spLocks noChangeArrowheads="1"/>
            </p:cNvSpPr>
            <p:nvPr/>
          </p:nvSpPr>
          <p:spPr bwMode="auto">
            <a:xfrm>
              <a:off x="4587712" y="3419522"/>
              <a:ext cx="43446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Gill Sans MT" pitchFamily="27" charset="-18"/>
                </a:rPr>
                <a:t>Latest Injuries Statistics in Excel Spreadsheet</a:t>
              </a:r>
            </a:p>
          </p:txBody>
        </p:sp>
        <p:pic>
          <p:nvPicPr>
            <p:cNvPr id="32792" name="Picture 2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75238" y="1948992"/>
              <a:ext cx="3124923" cy="136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57200" y="1949450"/>
            <a:ext cx="3446463" cy="1839913"/>
            <a:chOff x="457200" y="1948992"/>
            <a:chExt cx="3446824" cy="1839862"/>
          </a:xfrm>
        </p:grpSpPr>
        <p:sp>
          <p:nvSpPr>
            <p:cNvPr id="32789" name="TextBox 30"/>
            <p:cNvSpPr txBox="1">
              <a:spLocks noChangeArrowheads="1"/>
            </p:cNvSpPr>
            <p:nvPr/>
          </p:nvSpPr>
          <p:spPr bwMode="auto">
            <a:xfrm>
              <a:off x="1313531" y="3419522"/>
              <a:ext cx="15347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Gill Sans MT" pitchFamily="27" charset="-18"/>
                </a:rPr>
                <a:t>News Website</a:t>
              </a:r>
            </a:p>
          </p:txBody>
        </p:sp>
        <p:pic>
          <p:nvPicPr>
            <p:cNvPr id="32790" name="Picture 26"/>
            <p:cNvPicPr>
              <a:picLocks noChangeAspect="1"/>
            </p:cNvPicPr>
            <p:nvPr/>
          </p:nvPicPr>
          <p:blipFill>
            <a:blip r:embed="rId4"/>
            <a:srcRect b="9970"/>
            <a:stretch>
              <a:fillRect/>
            </a:stretch>
          </p:blipFill>
          <p:spPr bwMode="auto">
            <a:xfrm>
              <a:off x="457200" y="1948992"/>
              <a:ext cx="3446824" cy="1470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4897438" y="1720850"/>
            <a:ext cx="3887787" cy="2111375"/>
            <a:chOff x="423777" y="3909299"/>
            <a:chExt cx="3887800" cy="2111442"/>
          </a:xfrm>
        </p:grpSpPr>
        <p:sp>
          <p:nvSpPr>
            <p:cNvPr id="32787" name="TextBox 28"/>
            <p:cNvSpPr txBox="1">
              <a:spLocks noChangeArrowheads="1"/>
            </p:cNvSpPr>
            <p:nvPr/>
          </p:nvSpPr>
          <p:spPr bwMode="auto">
            <a:xfrm>
              <a:off x="457200" y="5374410"/>
              <a:ext cx="385437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Gill Sans MT" pitchFamily="27" charset="-18"/>
                </a:rPr>
                <a:t>Contact Information for Emergency Coordinators from a MySQL Database</a:t>
              </a:r>
            </a:p>
          </p:txBody>
        </p:sp>
        <p:pic>
          <p:nvPicPr>
            <p:cNvPr id="32788" name="Picture 3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3777" y="3909299"/>
              <a:ext cx="3477060" cy="1465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" name="Picture 18" descr="Mashup.png"/>
          <p:cNvPicPr>
            <a:picLocks noChangeAspect="1"/>
          </p:cNvPicPr>
          <p:nvPr/>
        </p:nvPicPr>
        <p:blipFill>
          <a:blip r:embed="rId6"/>
          <a:srcRect r="9187" b="5118"/>
          <a:stretch>
            <a:fillRect/>
          </a:stretch>
        </p:blipFill>
        <p:spPr bwMode="auto">
          <a:xfrm>
            <a:off x="2044700" y="1909763"/>
            <a:ext cx="508635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1312863" y="2540000"/>
            <a:ext cx="6642100" cy="2495550"/>
            <a:chOff x="1313531" y="2539897"/>
            <a:chExt cx="6641167" cy="2495337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481757" y="2907514"/>
              <a:ext cx="2963514" cy="30077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5670786" y="2539897"/>
              <a:ext cx="2283912" cy="2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1313531" y="4104165"/>
              <a:ext cx="3131740" cy="786251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10800000" flipV="1">
              <a:off x="4590104" y="4848580"/>
              <a:ext cx="3052648" cy="186654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623215" y="3810000"/>
            <a:ext cx="38879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ill Sans MT" pitchFamily="27" charset="-18"/>
              </a:rPr>
              <a:t>MASHUPS </a:t>
            </a:r>
            <a:r>
              <a:rPr lang="en-US" sz="2400" dirty="0">
                <a:solidFill>
                  <a:srgbClr val="008000"/>
                </a:solidFill>
                <a:latin typeface="Gill Sans MT" pitchFamily="27" charset="-18"/>
              </a:rPr>
              <a:t>CAN SAVE  TIME!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481138" y="1733550"/>
            <a:ext cx="6302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Gill Sans MT" pitchFamily="27" charset="-18"/>
              </a:rPr>
              <a:t>TIME CONSUMING APPROACH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559050" y="2528888"/>
            <a:ext cx="4148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/>
            <a:r>
              <a:rPr lang="en-US" sz="1600">
                <a:solidFill>
                  <a:srgbClr val="FF0000"/>
                </a:solidFill>
                <a:latin typeface="Gill Sans MT" pitchFamily="27" charset="-18"/>
              </a:rPr>
              <a:t>X	Managing multiple software packages </a:t>
            </a:r>
          </a:p>
          <a:p>
            <a:pPr marL="342900" indent="-342900"/>
            <a:r>
              <a:rPr lang="en-US" sz="1600">
                <a:solidFill>
                  <a:srgbClr val="FF0000"/>
                </a:solidFill>
                <a:latin typeface="Gill Sans MT" pitchFamily="27" charset="-18"/>
              </a:rPr>
              <a:t>X	Need to switch back and forth b/w sources</a:t>
            </a:r>
          </a:p>
          <a:p>
            <a:pPr marL="342900" indent="-342900"/>
            <a:r>
              <a:rPr lang="en-US" sz="1600">
                <a:solidFill>
                  <a:srgbClr val="FF0000"/>
                </a:solidFill>
                <a:latin typeface="Gill Sans MT" pitchFamily="27" charset="-18"/>
              </a:rPr>
              <a:t>X	No good data visualization may be provided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559050" y="4497388"/>
            <a:ext cx="41481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itchFamily="27" charset="2"/>
              <a:buChar char="ü"/>
            </a:pPr>
            <a:r>
              <a:rPr lang="en-US" sz="1600">
                <a:solidFill>
                  <a:srgbClr val="008000"/>
                </a:solidFill>
                <a:latin typeface="Gill Sans MT" pitchFamily="27" charset="-18"/>
              </a:rPr>
              <a:t>Only Web-browser required</a:t>
            </a:r>
          </a:p>
          <a:p>
            <a:pPr marL="342900" indent="-342900">
              <a:buFont typeface="Wingdings" pitchFamily="27" charset="2"/>
              <a:buChar char="ü"/>
            </a:pPr>
            <a:r>
              <a:rPr lang="en-US" sz="1600">
                <a:solidFill>
                  <a:srgbClr val="008000"/>
                </a:solidFill>
                <a:latin typeface="Gill Sans MT" pitchFamily="27" charset="-18"/>
              </a:rPr>
              <a:t>Integrated view of all sources</a:t>
            </a:r>
          </a:p>
          <a:p>
            <a:pPr marL="342900" indent="-342900">
              <a:buFont typeface="Wingdings" pitchFamily="27" charset="2"/>
              <a:buChar char="ü"/>
            </a:pPr>
            <a:r>
              <a:rPr lang="en-US" sz="1600">
                <a:solidFill>
                  <a:srgbClr val="008000"/>
                </a:solidFill>
                <a:latin typeface="Gill Sans MT" pitchFamily="27" charset="-18"/>
              </a:rPr>
              <a:t>Customize visualization as per needs</a:t>
            </a:r>
          </a:p>
        </p:txBody>
      </p:sp>
      <p:sp>
        <p:nvSpPr>
          <p:cNvPr id="19470" name="Slide Number Placeholder 3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913D59-687C-0A4A-A7B9-453D7679F538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028E-6 -3.47524E-6 L -0.07122 -3.4752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692E-6 8.55887E-7 L -0.08122 -0.0023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-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69E-7 -3.76215E-6 L 0.10387 0.0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206E-6 6.20546E-6 L 0.09172 6.20546E-6 " pathEditMode="relative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6" grpId="0"/>
      <p:bldP spid="46" grpId="1"/>
      <p:bldP spid="47" grpId="0"/>
      <p:bldP spid="4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11"/>
          <p:cNvSpPr txBox="1">
            <a:spLocks noChangeArrowheads="1"/>
          </p:cNvSpPr>
          <p:nvPr/>
        </p:nvSpPr>
        <p:spPr bwMode="auto">
          <a:xfrm>
            <a:off x="1036638" y="6362700"/>
            <a:ext cx="635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pitchFamily="27" charset="-18"/>
              </a:rPr>
              <a:t>MAP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2606675" y="592138"/>
            <a:ext cx="2176463" cy="3709987"/>
            <a:chOff x="2607130" y="592841"/>
            <a:chExt cx="2175467" cy="3708921"/>
          </a:xfrm>
        </p:grpSpPr>
        <p:pic>
          <p:nvPicPr>
            <p:cNvPr id="33849" name="Picture 14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75774" y="1178836"/>
              <a:ext cx="1563697" cy="658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5" name="Rectangle 9"/>
            <p:cNvSpPr>
              <a:spLocks noChangeArrowheads="1"/>
            </p:cNvSpPr>
            <p:nvPr/>
          </p:nvSpPr>
          <p:spPr bwMode="auto">
            <a:xfrm>
              <a:off x="3005411" y="2065618"/>
              <a:ext cx="990147" cy="239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Extract</a:t>
              </a:r>
            </a:p>
          </p:txBody>
        </p:sp>
        <p:sp>
          <p:nvSpPr>
            <p:cNvPr id="33851" name="Line 10"/>
            <p:cNvSpPr>
              <a:spLocks noChangeShapeType="1"/>
            </p:cNvSpPr>
            <p:nvPr/>
          </p:nvSpPr>
          <p:spPr bwMode="auto">
            <a:xfrm>
              <a:off x="3500862" y="1837723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52" name="Rectangle 147"/>
            <p:cNvSpPr>
              <a:spLocks noChangeArrowheads="1"/>
            </p:cNvSpPr>
            <p:nvPr/>
          </p:nvSpPr>
          <p:spPr bwMode="auto">
            <a:xfrm>
              <a:off x="2909800" y="2552283"/>
              <a:ext cx="1200569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{Name, City,</a:t>
              </a:r>
            </a:p>
            <a:p>
              <a:r>
                <a:rPr lang="en-US" sz="1600">
                  <a:latin typeface="Gill Sans MT" pitchFamily="27" charset="-18"/>
                </a:rPr>
                <a:t> Phone No.}</a:t>
              </a:r>
            </a:p>
          </p:txBody>
        </p:sp>
        <p:sp>
          <p:nvSpPr>
            <p:cNvPr id="33853" name="Line 12"/>
            <p:cNvSpPr>
              <a:spLocks noChangeShapeType="1"/>
            </p:cNvSpPr>
            <p:nvPr/>
          </p:nvSpPr>
          <p:spPr bwMode="auto">
            <a:xfrm>
              <a:off x="3500862" y="3067588"/>
              <a:ext cx="0" cy="3180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9"/>
            <p:cNvSpPr>
              <a:spLocks noChangeArrowheads="1"/>
            </p:cNvSpPr>
            <p:nvPr/>
          </p:nvSpPr>
          <p:spPr bwMode="auto">
            <a:xfrm>
              <a:off x="3005411" y="3386038"/>
              <a:ext cx="990147" cy="239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Clean</a:t>
              </a:r>
            </a:p>
          </p:txBody>
        </p:sp>
        <p:sp>
          <p:nvSpPr>
            <p:cNvPr id="33855" name="Line 22"/>
            <p:cNvSpPr>
              <a:spLocks noChangeShapeType="1"/>
            </p:cNvSpPr>
            <p:nvPr/>
          </p:nvSpPr>
          <p:spPr bwMode="auto">
            <a:xfrm flipH="1">
              <a:off x="2699976" y="3625023"/>
              <a:ext cx="800886" cy="4363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56" name="TextBox 151"/>
            <p:cNvSpPr txBox="1">
              <a:spLocks noChangeArrowheads="1"/>
            </p:cNvSpPr>
            <p:nvPr/>
          </p:nvSpPr>
          <p:spPr bwMode="auto">
            <a:xfrm>
              <a:off x="2607130" y="592841"/>
              <a:ext cx="1798826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Emer. Coordinator </a:t>
              </a:r>
            </a:p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MySQL DB</a:t>
              </a:r>
            </a:p>
          </p:txBody>
        </p:sp>
        <p:sp>
          <p:nvSpPr>
            <p:cNvPr id="33857" name="TextBox 152"/>
            <p:cNvSpPr txBox="1">
              <a:spLocks noChangeArrowheads="1"/>
            </p:cNvSpPr>
            <p:nvPr/>
          </p:nvSpPr>
          <p:spPr bwMode="auto">
            <a:xfrm>
              <a:off x="2699976" y="3932430"/>
              <a:ext cx="20826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Gill Sans MT" pitchFamily="27" charset="-18"/>
                </a:rPr>
                <a:t>, Name, Phone No.}</a:t>
              </a:r>
              <a:endParaRPr lang="en-US">
                <a:latin typeface="Gill Sans MT" pitchFamily="27" charset="-18"/>
              </a:endParaRPr>
            </a:p>
          </p:txBody>
        </p:sp>
        <p:sp>
          <p:nvSpPr>
            <p:cNvPr id="33858" name="Line 11"/>
            <p:cNvSpPr>
              <a:spLocks noChangeShapeType="1"/>
            </p:cNvSpPr>
            <p:nvPr/>
          </p:nvSpPr>
          <p:spPr bwMode="auto">
            <a:xfrm>
              <a:off x="3500862" y="2305666"/>
              <a:ext cx="0" cy="258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3016250" y="592138"/>
            <a:ext cx="3384550" cy="5308600"/>
            <a:chOff x="3015741" y="592841"/>
            <a:chExt cx="3385413" cy="5308490"/>
          </a:xfrm>
        </p:grpSpPr>
        <p:pic>
          <p:nvPicPr>
            <p:cNvPr id="33838" name="Picture 119"/>
            <p:cNvPicPr>
              <a:picLocks noChangeAspect="1"/>
            </p:cNvPicPr>
            <p:nvPr/>
          </p:nvPicPr>
          <p:blipFill>
            <a:blip r:embed="rId4"/>
            <a:srcRect r="40857" b="45547"/>
            <a:stretch>
              <a:fillRect/>
            </a:stretch>
          </p:blipFill>
          <p:spPr bwMode="auto">
            <a:xfrm>
              <a:off x="4710567" y="1177617"/>
              <a:ext cx="1641745" cy="660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39" name="TextBox 121"/>
            <p:cNvSpPr txBox="1">
              <a:spLocks noChangeArrowheads="1"/>
            </p:cNvSpPr>
            <p:nvPr/>
          </p:nvSpPr>
          <p:spPr bwMode="auto">
            <a:xfrm>
              <a:off x="4889908" y="2563725"/>
              <a:ext cx="1377300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{Date, Injuries, </a:t>
              </a:r>
            </a:p>
            <a:p>
              <a:r>
                <a:rPr lang="en-US" sz="1600">
                  <a:latin typeface="Gill Sans MT" pitchFamily="27" charset="-18"/>
                </a:rPr>
                <a:t>Fatalities}</a:t>
              </a:r>
            </a:p>
          </p:txBody>
        </p:sp>
        <p:pic>
          <p:nvPicPr>
            <p:cNvPr id="33840" name="Picture 122" descr="1.png"/>
            <p:cNvPicPr>
              <a:picLocks noChangeAspect="1"/>
            </p:cNvPicPr>
            <p:nvPr/>
          </p:nvPicPr>
          <p:blipFill>
            <a:blip r:embed="rId5"/>
            <a:srcRect l="49568" t="18431" r="17783" b="12834"/>
            <a:stretch>
              <a:fillRect/>
            </a:stretch>
          </p:blipFill>
          <p:spPr bwMode="auto">
            <a:xfrm>
              <a:off x="4905121" y="5065545"/>
              <a:ext cx="1184049" cy="835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41" name="TextBox 124"/>
            <p:cNvSpPr txBox="1">
              <a:spLocks noChangeArrowheads="1"/>
            </p:cNvSpPr>
            <p:nvPr/>
          </p:nvSpPr>
          <p:spPr bwMode="auto">
            <a:xfrm>
              <a:off x="4710567" y="592841"/>
              <a:ext cx="169058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Injury statistics in </a:t>
              </a:r>
            </a:p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Excel Spreadsheet</a:t>
              </a:r>
            </a:p>
          </p:txBody>
        </p:sp>
        <p:sp>
          <p:nvSpPr>
            <p:cNvPr id="127" name="Rectangle 9"/>
            <p:cNvSpPr>
              <a:spLocks noChangeArrowheads="1"/>
            </p:cNvSpPr>
            <p:nvPr/>
          </p:nvSpPr>
          <p:spPr bwMode="auto">
            <a:xfrm>
              <a:off x="5072078" y="2066010"/>
              <a:ext cx="990853" cy="23970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Extract</a:t>
              </a:r>
            </a:p>
          </p:txBody>
        </p:sp>
        <p:sp>
          <p:nvSpPr>
            <p:cNvPr id="33843" name="Line 11"/>
            <p:cNvSpPr>
              <a:spLocks noChangeShapeType="1"/>
            </p:cNvSpPr>
            <p:nvPr/>
          </p:nvSpPr>
          <p:spPr bwMode="auto">
            <a:xfrm>
              <a:off x="5568055" y="3148501"/>
              <a:ext cx="0" cy="12316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30" name="Straight Arrow Connector 129"/>
            <p:cNvCxnSpPr>
              <a:stCxn id="123" idx="1"/>
            </p:cNvCxnSpPr>
            <p:nvPr/>
          </p:nvCxnSpPr>
          <p:spPr>
            <a:xfrm rot="10800000" flipV="1">
              <a:off x="3015741" y="5483827"/>
              <a:ext cx="1889607" cy="417504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45" name="Line 12"/>
            <p:cNvSpPr>
              <a:spLocks noChangeShapeType="1"/>
            </p:cNvSpPr>
            <p:nvPr/>
          </p:nvSpPr>
          <p:spPr bwMode="auto">
            <a:xfrm flipH="1">
              <a:off x="5563071" y="4798541"/>
              <a:ext cx="2492" cy="2670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46" name="Line 10"/>
            <p:cNvSpPr>
              <a:spLocks noChangeShapeType="1"/>
            </p:cNvSpPr>
            <p:nvPr/>
          </p:nvSpPr>
          <p:spPr bwMode="auto">
            <a:xfrm>
              <a:off x="5576872" y="1837723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47" name="Line 11"/>
            <p:cNvSpPr>
              <a:spLocks noChangeShapeType="1"/>
            </p:cNvSpPr>
            <p:nvPr/>
          </p:nvSpPr>
          <p:spPr bwMode="auto">
            <a:xfrm>
              <a:off x="5568055" y="2305666"/>
              <a:ext cx="0" cy="258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9"/>
            <p:cNvSpPr>
              <a:spLocks noChangeArrowheads="1"/>
            </p:cNvSpPr>
            <p:nvPr/>
          </p:nvSpPr>
          <p:spPr bwMode="auto">
            <a:xfrm>
              <a:off x="4903760" y="4480547"/>
              <a:ext cx="1497394" cy="2397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Visualize as chart</a:t>
              </a:r>
            </a:p>
          </p:txBody>
        </p:sp>
      </p:grpSp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236538" y="592138"/>
            <a:ext cx="2630487" cy="4437062"/>
            <a:chOff x="236123" y="592841"/>
            <a:chExt cx="2630448" cy="4436578"/>
          </a:xfrm>
        </p:grpSpPr>
        <p:cxnSp>
          <p:nvCxnSpPr>
            <p:cNvPr id="111" name="Straight Arrow Connector 110"/>
            <p:cNvCxnSpPr/>
            <p:nvPr/>
          </p:nvCxnSpPr>
          <p:spPr>
            <a:xfrm rot="5400000">
              <a:off x="2002227" y="4633381"/>
              <a:ext cx="790489" cy="158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29" name="Group 62"/>
            <p:cNvGrpSpPr>
              <a:grpSpLocks/>
            </p:cNvGrpSpPr>
            <p:nvPr/>
          </p:nvGrpSpPr>
          <p:grpSpPr bwMode="auto">
            <a:xfrm>
              <a:off x="236123" y="592841"/>
              <a:ext cx="2630448" cy="3685022"/>
              <a:chOff x="236123" y="592841"/>
              <a:chExt cx="2630448" cy="3685022"/>
            </a:xfrm>
          </p:grpSpPr>
          <p:sp>
            <p:nvSpPr>
              <p:cNvPr id="33830" name="Line 21"/>
              <p:cNvSpPr>
                <a:spLocks noChangeShapeType="1"/>
              </p:cNvSpPr>
              <p:nvPr/>
            </p:nvSpPr>
            <p:spPr bwMode="auto">
              <a:xfrm>
                <a:off x="1344557" y="3067587"/>
                <a:ext cx="828100" cy="9938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1" name="TextBox 108"/>
              <p:cNvSpPr txBox="1">
                <a:spLocks noChangeArrowheads="1"/>
              </p:cNvSpPr>
              <p:nvPr/>
            </p:nvSpPr>
            <p:spPr bwMode="auto">
              <a:xfrm>
                <a:off x="236123" y="3939309"/>
                <a:ext cx="263044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Gill Sans MT" pitchFamily="27" charset="-18"/>
                  </a:rPr>
                  <a:t>{EvacCenter_ID, Address, City</a:t>
                </a:r>
              </a:p>
            </p:txBody>
          </p:sp>
          <p:pic>
            <p:nvPicPr>
              <p:cNvPr id="33832" name="Picture 113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48876" y="1210620"/>
                <a:ext cx="1554125" cy="627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33" name="Line 10"/>
              <p:cNvSpPr>
                <a:spLocks noChangeShapeType="1"/>
              </p:cNvSpPr>
              <p:nvPr/>
            </p:nvSpPr>
            <p:spPr bwMode="auto">
              <a:xfrm>
                <a:off x="1344558" y="1837723"/>
                <a:ext cx="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4" name="Line 11"/>
              <p:cNvSpPr>
                <a:spLocks noChangeShapeType="1"/>
              </p:cNvSpPr>
              <p:nvPr/>
            </p:nvSpPr>
            <p:spPr bwMode="auto">
              <a:xfrm>
                <a:off x="1344558" y="2305666"/>
                <a:ext cx="0" cy="2580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5" name="Rectangle 116"/>
              <p:cNvSpPr>
                <a:spLocks noChangeArrowheads="1"/>
              </p:cNvSpPr>
              <p:nvPr/>
            </p:nvSpPr>
            <p:spPr bwMode="auto">
              <a:xfrm>
                <a:off x="577737" y="2563725"/>
                <a:ext cx="1544313" cy="584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Gill Sans MT" pitchFamily="27" charset="-18"/>
                  </a:rPr>
                  <a:t>{EvacCenter_ID, </a:t>
                </a:r>
              </a:p>
              <a:p>
                <a:r>
                  <a:rPr lang="en-US" sz="1600">
                    <a:latin typeface="Gill Sans MT" pitchFamily="27" charset="-18"/>
                  </a:rPr>
                  <a:t>Address, City}</a:t>
                </a:r>
              </a:p>
            </p:txBody>
          </p:sp>
          <p:sp>
            <p:nvSpPr>
              <p:cNvPr id="118" name="Rectangle 9"/>
              <p:cNvSpPr>
                <a:spLocks noChangeArrowheads="1"/>
              </p:cNvSpPr>
              <p:nvPr/>
            </p:nvSpPr>
            <p:spPr bwMode="auto">
              <a:xfrm>
                <a:off x="848889" y="2065880"/>
                <a:ext cx="990585" cy="23968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latin typeface="+mn-lt"/>
                  </a:rPr>
                  <a:t>Extract</a:t>
                </a:r>
              </a:p>
            </p:txBody>
          </p:sp>
          <p:sp>
            <p:nvSpPr>
              <p:cNvPr id="33837" name="TextBox 118"/>
              <p:cNvSpPr txBox="1">
                <a:spLocks noChangeArrowheads="1"/>
              </p:cNvSpPr>
              <p:nvPr/>
            </p:nvSpPr>
            <p:spPr bwMode="auto">
              <a:xfrm>
                <a:off x="368858" y="592841"/>
                <a:ext cx="1803799" cy="584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Gill Sans MT" pitchFamily="27" charset="-18"/>
                  </a:rPr>
                  <a:t>Evacuation Centers </a:t>
                </a:r>
              </a:p>
              <a:p>
                <a:r>
                  <a:rPr lang="en-US" sz="1600">
                    <a:solidFill>
                      <a:srgbClr val="0000FF"/>
                    </a:solidFill>
                    <a:latin typeface="Gill Sans MT" pitchFamily="27" charset="-18"/>
                  </a:rPr>
                  <a:t>CSV Text File</a:t>
                </a:r>
              </a:p>
            </p:txBody>
          </p:sp>
        </p:grpSp>
      </p:grpSp>
      <p:pic>
        <p:nvPicPr>
          <p:cNvPr id="33798" name="Picture 165" descr="Mashup.png"/>
          <p:cNvPicPr>
            <a:picLocks noChangeAspect="1"/>
          </p:cNvPicPr>
          <p:nvPr/>
        </p:nvPicPr>
        <p:blipFill>
          <a:blip r:embed="rId7"/>
          <a:srcRect r="9187" b="5118"/>
          <a:stretch>
            <a:fillRect/>
          </a:stretch>
        </p:blipFill>
        <p:spPr bwMode="auto">
          <a:xfrm>
            <a:off x="968375" y="5065713"/>
            <a:ext cx="2047875" cy="162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005138" y="592138"/>
            <a:ext cx="5721350" cy="5662612"/>
            <a:chOff x="3005571" y="592841"/>
            <a:chExt cx="5720434" cy="5662574"/>
          </a:xfrm>
        </p:grpSpPr>
        <p:cxnSp>
          <p:nvCxnSpPr>
            <p:cNvPr id="132" name="Straight Arrow Connector 131"/>
            <p:cNvCxnSpPr/>
            <p:nvPr/>
          </p:nvCxnSpPr>
          <p:spPr>
            <a:xfrm rot="10800000">
              <a:off x="3005571" y="5998242"/>
              <a:ext cx="3964940" cy="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818" name="Picture 133"/>
            <p:cNvPicPr>
              <a:picLocks noChangeAspect="1"/>
            </p:cNvPicPr>
            <p:nvPr/>
          </p:nvPicPr>
          <p:blipFill>
            <a:blip r:embed="rId8"/>
            <a:srcRect r="49173" b="59660"/>
            <a:stretch>
              <a:fillRect/>
            </a:stretch>
          </p:blipFill>
          <p:spPr bwMode="auto">
            <a:xfrm>
              <a:off x="6712792" y="1063197"/>
              <a:ext cx="1751909" cy="658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19" name="TextBox 135"/>
            <p:cNvSpPr txBox="1">
              <a:spLocks noChangeArrowheads="1"/>
            </p:cNvSpPr>
            <p:nvPr/>
          </p:nvSpPr>
          <p:spPr bwMode="auto">
            <a:xfrm>
              <a:off x="6637221" y="2563725"/>
              <a:ext cx="1930036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Gill Sans MT" pitchFamily="27" charset="-18"/>
                </a:rPr>
                <a:t>{Headlines, Summary,</a:t>
              </a:r>
            </a:p>
            <a:p>
              <a:r>
                <a:rPr lang="en-US" sz="1600">
                  <a:latin typeface="Gill Sans MT" pitchFamily="27" charset="-18"/>
                </a:rPr>
                <a:t>Date, Link}</a:t>
              </a:r>
            </a:p>
          </p:txBody>
        </p:sp>
        <p:pic>
          <p:nvPicPr>
            <p:cNvPr id="33820" name="Picture 136"/>
            <p:cNvPicPr>
              <a:picLocks noChangeAspect="1"/>
            </p:cNvPicPr>
            <p:nvPr/>
          </p:nvPicPr>
          <p:blipFill>
            <a:blip r:embed="rId9"/>
            <a:srcRect r="28651" b="44167"/>
            <a:stretch>
              <a:fillRect/>
            </a:stretch>
          </p:blipFill>
          <p:spPr bwMode="auto">
            <a:xfrm>
              <a:off x="6970775" y="5567089"/>
              <a:ext cx="1219727" cy="68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21" name="Line 11"/>
            <p:cNvSpPr>
              <a:spLocks noChangeShapeType="1"/>
            </p:cNvSpPr>
            <p:nvPr/>
          </p:nvSpPr>
          <p:spPr bwMode="auto">
            <a:xfrm flipH="1">
              <a:off x="7580639" y="3137059"/>
              <a:ext cx="0" cy="1249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2" name="TextBox 138"/>
            <p:cNvSpPr txBox="1">
              <a:spLocks noChangeArrowheads="1"/>
            </p:cNvSpPr>
            <p:nvPr/>
          </p:nvSpPr>
          <p:spPr bwMode="auto">
            <a:xfrm>
              <a:off x="6718424" y="592841"/>
              <a:ext cx="200758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FF"/>
                  </a:solidFill>
                  <a:latin typeface="Gill Sans MT" pitchFamily="27" charset="-18"/>
                </a:rPr>
                <a:t>Google News Website</a:t>
              </a:r>
            </a:p>
          </p:txBody>
        </p:sp>
        <p:sp>
          <p:nvSpPr>
            <p:cNvPr id="140" name="Rectangle 9"/>
            <p:cNvSpPr>
              <a:spLocks noChangeArrowheads="1"/>
            </p:cNvSpPr>
            <p:nvPr/>
          </p:nvSpPr>
          <p:spPr bwMode="auto">
            <a:xfrm>
              <a:off x="6643538" y="4485365"/>
              <a:ext cx="1968185" cy="2349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Visualize as bulleted list</a:t>
              </a:r>
            </a:p>
          </p:txBody>
        </p:sp>
        <p:sp>
          <p:nvSpPr>
            <p:cNvPr id="141" name="Rectangle 9"/>
            <p:cNvSpPr>
              <a:spLocks noChangeArrowheads="1"/>
            </p:cNvSpPr>
            <p:nvPr/>
          </p:nvSpPr>
          <p:spPr bwMode="auto">
            <a:xfrm>
              <a:off x="7116538" y="2066031"/>
              <a:ext cx="990441" cy="2397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+mn-lt"/>
                </a:rPr>
                <a:t>Extract</a:t>
              </a:r>
            </a:p>
          </p:txBody>
        </p:sp>
        <p:sp>
          <p:nvSpPr>
            <p:cNvPr id="33825" name="Line 10"/>
            <p:cNvSpPr>
              <a:spLocks noChangeShapeType="1"/>
            </p:cNvSpPr>
            <p:nvPr/>
          </p:nvSpPr>
          <p:spPr bwMode="auto">
            <a:xfrm>
              <a:off x="7611631" y="1837723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6" name="Line 11"/>
            <p:cNvSpPr>
              <a:spLocks noChangeShapeType="1"/>
            </p:cNvSpPr>
            <p:nvPr/>
          </p:nvSpPr>
          <p:spPr bwMode="auto">
            <a:xfrm>
              <a:off x="7611631" y="2305666"/>
              <a:ext cx="0" cy="258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7" name="Line 11"/>
            <p:cNvSpPr>
              <a:spLocks noChangeShapeType="1"/>
            </p:cNvSpPr>
            <p:nvPr/>
          </p:nvSpPr>
          <p:spPr bwMode="auto">
            <a:xfrm>
              <a:off x="7580639" y="4798541"/>
              <a:ext cx="0" cy="689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68858" y="1956775"/>
            <a:ext cx="8357147" cy="467943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DATA RETRIEVAL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368858" y="2552283"/>
            <a:ext cx="8357147" cy="584776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SOURCE MODELING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68858" y="3266629"/>
            <a:ext cx="8357147" cy="467943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DATA CLEANING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368858" y="3852706"/>
            <a:ext cx="8357147" cy="467943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DATA INTEGRATION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368858" y="4411435"/>
            <a:ext cx="8357147" cy="467943"/>
          </a:xfrm>
          <a:prstGeom prst="round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DATA VISUALIZATION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733550" y="7938"/>
            <a:ext cx="5051583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 smtClean="0">
                <a:solidFill>
                  <a:srgbClr val="464653"/>
                </a:solidFill>
                <a:latin typeface="Bookman Old Style"/>
                <a:ea typeface="+mj-ea"/>
                <a:cs typeface="+mj-cs"/>
              </a:rPr>
              <a:t>Mashup</a:t>
            </a:r>
            <a:r>
              <a:rPr lang="en-US" sz="3200" dirty="0" smtClean="0">
                <a:solidFill>
                  <a:srgbClr val="464653"/>
                </a:solidFill>
                <a:latin typeface="Bookman Old Style"/>
                <a:ea typeface="+mj-ea"/>
                <a:cs typeface="+mj-cs"/>
              </a:rPr>
              <a:t> Building Issues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504" name="Slide Number Placeholder 6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6E148B-08FE-854A-A719-A94EC7EFEECF}" type="slidenum">
              <a:rPr lang="en-US" smtClean="0">
                <a:ea typeface="ＭＳ Ｐゴシック" pitchFamily="-105" charset="-128"/>
                <a:cs typeface="ＭＳ Ｐゴシック" pitchFamily="-10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>
              <a:ea typeface="ＭＳ Ｐゴシック" pitchFamily="-105" charset="-128"/>
              <a:cs typeface="ＭＳ Ｐゴシック" pitchFamily="-105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solidFill>
          <a:schemeClr val="bg1"/>
        </a:solidFill>
      </a:spPr>
      <a:bodyPr lIns="0" tIns="0" rIns="0" bIns="0" rtlCol="0" anchor="ctr"/>
      <a:lstStyle>
        <a:defPPr>
          <a:buFont typeface="Arial"/>
          <a:buChar char="•"/>
          <a:defRPr sz="1600" dirty="0" smtClean="0">
            <a:solidFill>
              <a:srgbClr val="464653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Apex.thmx</Template>
  <TotalTime>2913</TotalTime>
  <Words>1497</Words>
  <Application>Microsoft Macintosh PowerPoint</Application>
  <PresentationFormat>On-screen Show (4:3)</PresentationFormat>
  <Paragraphs>357</Paragraphs>
  <Slides>71</Slides>
  <Notes>21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Links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Origin</vt:lpstr>
      <vt:lpstr>Office Theme</vt:lpstr>
      <vt:lpstr>???</vt:lpstr>
      <vt:lpstr>???</vt:lpstr>
      <vt:lpstr>???</vt:lpstr>
      <vt:lpstr>???</vt:lpstr>
      <vt:lpstr>???</vt:lpstr>
      <vt:lpstr>Building Mashups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</vt:lpstr>
      <vt:lpstr>Motivation: Crisis ManageMENT</vt:lpstr>
      <vt:lpstr>PowerPoint Presentation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Intel Mash Maker</vt:lpstr>
      <vt:lpstr>PowerPoint Presentation</vt:lpstr>
      <vt:lpstr>PowerPoint Presentation</vt:lpstr>
      <vt:lpstr>PowerPoint Presentation</vt:lpstr>
      <vt:lpstr>Basic Level</vt:lpstr>
      <vt:lpstr>PowerPoint Presentation</vt:lpstr>
      <vt:lpstr>Basic Level</vt:lpstr>
      <vt:lpstr>Expert Level</vt:lpstr>
      <vt:lpstr>Intel Mashmaker: Design Principles</vt:lpstr>
      <vt:lpstr>PowerPoint Presentation</vt:lpstr>
      <vt:lpstr>Outline</vt:lpstr>
      <vt:lpstr>Widget-Based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Marmite</vt:lpstr>
      <vt:lpstr>Marmite Evaluation</vt:lpstr>
      <vt:lpstr>Marmite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Marmite Video</vt:lpstr>
      <vt:lpstr>Widget-Based Approach</vt:lpstr>
      <vt:lpstr>Outline</vt:lpstr>
      <vt:lpstr>Programming by Demonstration</vt:lpstr>
      <vt:lpstr>Karma (Our Work)</vt:lpstr>
      <vt:lpstr>Support for Multiple Data Formats</vt:lpstr>
      <vt:lpstr>Extraction By Example</vt:lpstr>
      <vt:lpstr>Web Page Extraction Using Wrappers</vt:lpstr>
      <vt:lpstr>Source Modeling</vt:lpstr>
      <vt:lpstr>Data Cleaning</vt:lpstr>
      <vt:lpstr>Data Integration</vt:lpstr>
      <vt:lpstr>Data Integration</vt:lpstr>
      <vt:lpstr>Visualization By Demonstration</vt:lpstr>
      <vt:lpstr>Data Visualization: 4 Types</vt:lpstr>
      <vt:lpstr>Data Visualization: 4 Types</vt:lpstr>
      <vt:lpstr>Data Publication: Multiple Formats</vt:lpstr>
      <vt:lpstr>Automatic Detection and Geocoding of Geospatial References</vt:lpstr>
      <vt:lpstr>Mashup Data Visualized on Maps</vt:lpstr>
      <vt:lpstr>Karma Video</vt:lpstr>
      <vt:lpstr>Tradeoffs in each approach</vt:lpstr>
    </vt:vector>
  </TitlesOfParts>
  <Company>USC/ISI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Shubham Gupta</dc:creator>
  <cp:lastModifiedBy>Craig Knoblock</cp:lastModifiedBy>
  <cp:revision>478</cp:revision>
  <dcterms:created xsi:type="dcterms:W3CDTF">2010-07-05T18:41:52Z</dcterms:created>
  <dcterms:modified xsi:type="dcterms:W3CDTF">2015-03-31T23:31:31Z</dcterms:modified>
</cp:coreProperties>
</file>